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74"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90" r:id="rId35"/>
    <p:sldId id="291" r:id="rId36"/>
    <p:sldId id="292" r:id="rId37"/>
    <p:sldId id="294" r:id="rId38"/>
    <p:sldId id="293" r:id="rId39"/>
    <p:sldId id="295" r:id="rId40"/>
    <p:sldId id="296" r:id="rId41"/>
    <p:sldId id="298" r:id="rId42"/>
    <p:sldId id="297" r:id="rId43"/>
    <p:sldId id="299" r:id="rId44"/>
    <p:sldId id="300" r:id="rId45"/>
    <p:sldId id="301" r:id="rId46"/>
    <p:sldId id="302" r:id="rId47"/>
    <p:sldId id="303" r:id="rId48"/>
    <p:sldId id="304" r:id="rId4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4" d="100"/>
          <a:sy n="84" d="100"/>
        </p:scale>
        <p:origin x="581"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EBA0E0C7-95D0-40D2-95F9-0C15515D112B}" type="datetimeFigureOut">
              <a:rPr lang="cs-CZ" smtClean="0"/>
              <a:t>19.05.2020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1934099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BA0E0C7-95D0-40D2-95F9-0C15515D112B}" type="datetimeFigureOut">
              <a:rPr lang="cs-CZ" smtClean="0"/>
              <a:t>19.05.2020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8820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BA0E0C7-95D0-40D2-95F9-0C15515D112B}" type="datetimeFigureOut">
              <a:rPr lang="cs-CZ" smtClean="0"/>
              <a:t>19.05.2020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25595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BA0E0C7-95D0-40D2-95F9-0C15515D112B}" type="datetimeFigureOut">
              <a:rPr lang="cs-CZ" smtClean="0"/>
              <a:t>19.05.2020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311842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EBA0E0C7-95D0-40D2-95F9-0C15515D112B}" type="datetimeFigureOut">
              <a:rPr lang="cs-CZ" smtClean="0"/>
              <a:t>19.05.2020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2953631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EBA0E0C7-95D0-40D2-95F9-0C15515D112B}" type="datetimeFigureOut">
              <a:rPr lang="cs-CZ" smtClean="0"/>
              <a:t>19.05.2020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377795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EBA0E0C7-95D0-40D2-95F9-0C15515D112B}" type="datetimeFigureOut">
              <a:rPr lang="cs-CZ" smtClean="0"/>
              <a:t>19.05.2020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237936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EBA0E0C7-95D0-40D2-95F9-0C15515D112B}" type="datetimeFigureOut">
              <a:rPr lang="cs-CZ" smtClean="0"/>
              <a:t>19.05.2020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2361904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BA0E0C7-95D0-40D2-95F9-0C15515D112B}" type="datetimeFigureOut">
              <a:rPr lang="cs-CZ" smtClean="0"/>
              <a:t>19.05.2020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1837608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EBA0E0C7-95D0-40D2-95F9-0C15515D112B}" type="datetimeFigureOut">
              <a:rPr lang="cs-CZ" smtClean="0"/>
              <a:t>19.05.2020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290452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EBA0E0C7-95D0-40D2-95F9-0C15515D112B}" type="datetimeFigureOut">
              <a:rPr lang="cs-CZ" smtClean="0"/>
              <a:t>19.05.2020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07D07EA-6508-4FE0-8E5E-D362050AB589}" type="slidenum">
              <a:rPr lang="cs-CZ" smtClean="0"/>
              <a:t>‹#›</a:t>
            </a:fld>
            <a:endParaRPr lang="cs-CZ"/>
          </a:p>
        </p:txBody>
      </p:sp>
    </p:spTree>
    <p:extLst>
      <p:ext uri="{BB962C8B-B14F-4D97-AF65-F5344CB8AC3E}">
        <p14:creationId xmlns:p14="http://schemas.microsoft.com/office/powerpoint/2010/main" val="2901816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A0E0C7-95D0-40D2-95F9-0C15515D112B}" type="datetimeFigureOut">
              <a:rPr lang="cs-CZ" smtClean="0"/>
              <a:t>19.05.2020</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7D07EA-6508-4FE0-8E5E-D362050AB589}" type="slidenum">
              <a:rPr lang="cs-CZ" smtClean="0"/>
              <a:t>‹#›</a:t>
            </a:fld>
            <a:endParaRPr lang="cs-CZ"/>
          </a:p>
        </p:txBody>
      </p:sp>
    </p:spTree>
    <p:extLst>
      <p:ext uri="{BB962C8B-B14F-4D97-AF65-F5344CB8AC3E}">
        <p14:creationId xmlns:p14="http://schemas.microsoft.com/office/powerpoint/2010/main" val="148180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Výřez obrazovk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224" y="750338"/>
            <a:ext cx="6279424" cy="5540220"/>
          </a:xfrm>
          <a:prstGeom prst="rect">
            <a:avLst/>
          </a:prstGeom>
        </p:spPr>
      </p:pic>
      <p:pic>
        <p:nvPicPr>
          <p:cNvPr id="5" name="Obrázek 4" descr="Výřez obrazovky"/>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3904" y="786914"/>
            <a:ext cx="5989839" cy="5723116"/>
          </a:xfrm>
          <a:prstGeom prst="rect">
            <a:avLst/>
          </a:prstGeom>
        </p:spPr>
      </p:pic>
    </p:spTree>
    <p:extLst>
      <p:ext uri="{BB962C8B-B14F-4D97-AF65-F5344CB8AC3E}">
        <p14:creationId xmlns:p14="http://schemas.microsoft.com/office/powerpoint/2010/main" val="1126196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nepřijatí uchazeči</a:t>
            </a:r>
            <a:endParaRPr lang="cs-CZ" sz="3500" dirty="0"/>
          </a:p>
        </p:txBody>
      </p:sp>
      <p:sp>
        <p:nvSpPr>
          <p:cNvPr id="3" name="Zástupný symbol pro obsah 2"/>
          <p:cNvSpPr>
            <a:spLocks noGrp="1"/>
          </p:cNvSpPr>
          <p:nvPr>
            <p:ph idx="1"/>
          </p:nvPr>
        </p:nvSpPr>
        <p:spPr>
          <a:xfrm>
            <a:off x="838200" y="1591056"/>
            <a:ext cx="10515600" cy="5093208"/>
          </a:xfrm>
        </p:spPr>
        <p:txBody>
          <a:bodyPr>
            <a:normAutofit/>
          </a:bodyPr>
          <a:lstStyle/>
          <a:p>
            <a:pPr marL="0" indent="0">
              <a:buNone/>
            </a:pPr>
            <a:r>
              <a:rPr lang="cs-CZ" dirty="0" smtClean="0">
                <a:solidFill>
                  <a:srgbClr val="FF0000"/>
                </a:solidFill>
              </a:rPr>
              <a:t>Nepřijatým uchazečům odešle ředitel školy neprodleně rozhodnutí o nepřijetí a společně s ním zašle těm uchazečům, kteří nebyli přijati z důvodu počtu přijímaných uchazečů, také poučení o možnosti žádosti o vydání nového rozhodnutí (vzor viz dále). </a:t>
            </a:r>
            <a:endParaRPr lang="cs-CZ" dirty="0">
              <a:solidFill>
                <a:srgbClr val="FF0000"/>
              </a:solidFill>
            </a:endParaRPr>
          </a:p>
        </p:txBody>
      </p:sp>
    </p:spTree>
    <p:extLst>
      <p:ext uri="{BB962C8B-B14F-4D97-AF65-F5344CB8AC3E}">
        <p14:creationId xmlns:p14="http://schemas.microsoft.com/office/powerpoint/2010/main" val="891030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odevzdání zápisového lístku</a:t>
            </a:r>
            <a:endParaRPr lang="cs-CZ" sz="3500" dirty="0"/>
          </a:p>
        </p:txBody>
      </p:sp>
      <p:sp>
        <p:nvSpPr>
          <p:cNvPr id="3" name="Zástupný symbol pro obsah 2"/>
          <p:cNvSpPr>
            <a:spLocks noGrp="1"/>
          </p:cNvSpPr>
          <p:nvPr>
            <p:ph idx="1"/>
          </p:nvPr>
        </p:nvSpPr>
        <p:spPr>
          <a:xfrm>
            <a:off x="838200" y="2203704"/>
            <a:ext cx="10515600" cy="4480560"/>
          </a:xfrm>
        </p:spPr>
        <p:txBody>
          <a:bodyPr>
            <a:normAutofit/>
          </a:bodyPr>
          <a:lstStyle/>
          <a:p>
            <a:pPr marL="0" indent="0">
              <a:buNone/>
            </a:pPr>
            <a:r>
              <a:rPr lang="cs-CZ" dirty="0"/>
              <a:t>Termín pro odevzdání zápisových lístků je stanoven na </a:t>
            </a:r>
            <a:r>
              <a:rPr lang="cs-CZ" dirty="0">
                <a:solidFill>
                  <a:srgbClr val="FF0000"/>
                </a:solidFill>
              </a:rPr>
              <a:t>5 pracovních dnů </a:t>
            </a:r>
            <a:r>
              <a:rPr lang="cs-CZ" dirty="0"/>
              <a:t>po nejzazším termínu pro zveřejnění </a:t>
            </a:r>
            <a:r>
              <a:rPr lang="cs-CZ" dirty="0" smtClean="0"/>
              <a:t>seznamu </a:t>
            </a:r>
            <a:r>
              <a:rPr lang="cs-CZ" dirty="0"/>
              <a:t>přijatých uchazečů. Pro uchazeče o střední vzdělání ve čtyřletých oborech </a:t>
            </a:r>
            <a:r>
              <a:rPr lang="cs-CZ" dirty="0" smtClean="0"/>
              <a:t>vzdělání je </a:t>
            </a:r>
            <a:r>
              <a:rPr lang="cs-CZ" dirty="0"/>
              <a:t>termín pro odevzdání zápisového lístku tedy jednotný a to </a:t>
            </a:r>
            <a:r>
              <a:rPr lang="cs-CZ" dirty="0">
                <a:solidFill>
                  <a:srgbClr val="FF0000"/>
                </a:solidFill>
              </a:rPr>
              <a:t>do 23. </a:t>
            </a:r>
            <a:r>
              <a:rPr lang="cs-CZ" dirty="0">
                <a:solidFill>
                  <a:srgbClr val="FF0000"/>
                </a:solidFill>
              </a:rPr>
              <a:t>června 2020</a:t>
            </a:r>
            <a:r>
              <a:rPr lang="cs-CZ" dirty="0"/>
              <a:t>.  </a:t>
            </a:r>
            <a:r>
              <a:rPr lang="cs-CZ" dirty="0"/>
              <a:t>Pro </a:t>
            </a:r>
            <a:r>
              <a:rPr lang="cs-CZ" dirty="0" smtClean="0"/>
              <a:t>uchazeče </a:t>
            </a:r>
            <a:r>
              <a:rPr lang="cs-CZ" dirty="0"/>
              <a:t>o střední vzdělání v oborech vzdělání </a:t>
            </a:r>
            <a:r>
              <a:rPr lang="cs-CZ" dirty="0" smtClean="0"/>
              <a:t>osmiletého </a:t>
            </a:r>
            <a:r>
              <a:rPr lang="cs-CZ" dirty="0"/>
              <a:t>gymnázia je termín pro odevzdání </a:t>
            </a:r>
            <a:r>
              <a:rPr lang="cs-CZ" dirty="0" smtClean="0"/>
              <a:t>zápisového </a:t>
            </a:r>
            <a:r>
              <a:rPr lang="cs-CZ" dirty="0"/>
              <a:t>lístku </a:t>
            </a:r>
            <a:r>
              <a:rPr lang="cs-CZ" dirty="0">
                <a:solidFill>
                  <a:srgbClr val="FF0000"/>
                </a:solidFill>
              </a:rPr>
              <a:t>do 24. června 2020</a:t>
            </a:r>
            <a:r>
              <a:rPr lang="cs-CZ" dirty="0"/>
              <a:t>. </a:t>
            </a:r>
            <a:endParaRPr lang="cs-CZ" dirty="0" smtClean="0"/>
          </a:p>
          <a:p>
            <a:pPr marL="0" indent="0">
              <a:buNone/>
            </a:pPr>
            <a:r>
              <a:rPr lang="cs-CZ" dirty="0" smtClean="0"/>
              <a:t>Zápisový lístek se v tomto termínu musí odevzdat buď ve škole, nebo k poštovní přepravě (</a:t>
            </a:r>
            <a:r>
              <a:rPr lang="cs-CZ" dirty="0" smtClean="0">
                <a:solidFill>
                  <a:srgbClr val="FF0000"/>
                </a:solidFill>
              </a:rPr>
              <a:t>stačí razítko pošty s tímto datem</a:t>
            </a:r>
            <a:r>
              <a:rPr lang="cs-CZ" dirty="0" smtClean="0"/>
              <a:t>). </a:t>
            </a:r>
            <a:endParaRPr lang="cs-CZ" dirty="0"/>
          </a:p>
        </p:txBody>
      </p:sp>
    </p:spTree>
    <p:extLst>
      <p:ext uri="{BB962C8B-B14F-4D97-AF65-F5344CB8AC3E}">
        <p14:creationId xmlns:p14="http://schemas.microsoft.com/office/powerpoint/2010/main" val="497398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Podání žádosti o nové rozhodnutí </a:t>
            </a:r>
            <a:endParaRPr lang="cs-CZ" sz="3500" dirty="0"/>
          </a:p>
        </p:txBody>
      </p:sp>
      <p:sp>
        <p:nvSpPr>
          <p:cNvPr id="3" name="Zástupný symbol pro obsah 2"/>
          <p:cNvSpPr>
            <a:spLocks noGrp="1"/>
          </p:cNvSpPr>
          <p:nvPr>
            <p:ph idx="1"/>
          </p:nvPr>
        </p:nvSpPr>
        <p:spPr>
          <a:xfrm>
            <a:off x="838200" y="2203704"/>
            <a:ext cx="10515600" cy="4480560"/>
          </a:xfrm>
        </p:spPr>
        <p:txBody>
          <a:bodyPr>
            <a:normAutofit fontScale="92500" lnSpcReduction="10000"/>
          </a:bodyPr>
          <a:lstStyle/>
          <a:p>
            <a:pPr marL="0" indent="0">
              <a:buNone/>
            </a:pPr>
            <a:r>
              <a:rPr lang="cs-CZ" dirty="0" smtClean="0"/>
              <a:t>Podle zákona č. 135/2020 Sb. </a:t>
            </a:r>
            <a:r>
              <a:rPr lang="cs-CZ" dirty="0" smtClean="0">
                <a:solidFill>
                  <a:srgbClr val="FF0000"/>
                </a:solidFill>
              </a:rPr>
              <a:t>nemůže uchazeč v roce 2020 podat proti rozhodnutí o nepřijetí odvolání</a:t>
            </a:r>
            <a:r>
              <a:rPr lang="cs-CZ" dirty="0" smtClean="0"/>
              <a:t>.  </a:t>
            </a:r>
          </a:p>
          <a:p>
            <a:pPr marL="0" indent="0">
              <a:buNone/>
            </a:pPr>
            <a:r>
              <a:rPr lang="cs-CZ" dirty="0" smtClean="0"/>
              <a:t>I nadále, však existuje možnost, jak přijmout uchazeče, který:  </a:t>
            </a:r>
          </a:p>
          <a:p>
            <a:pPr marL="971550" lvl="1" indent="-514350">
              <a:buFont typeface="+mj-lt"/>
              <a:buAutoNum type="arabicPeriod"/>
            </a:pPr>
            <a:r>
              <a:rPr lang="cs-CZ" dirty="0" smtClean="0"/>
              <a:t>uspěl u přijímací zkoušky, resp. splnil kritéria pro přijetí, ale </a:t>
            </a:r>
          </a:p>
          <a:p>
            <a:pPr marL="971550" lvl="1" indent="-514350">
              <a:buFont typeface="+mj-lt"/>
              <a:buAutoNum type="arabicPeriod"/>
            </a:pPr>
            <a:r>
              <a:rPr lang="cs-CZ" dirty="0" smtClean="0"/>
              <a:t>nebyl přijat z kapacitních důvodů. </a:t>
            </a:r>
          </a:p>
          <a:p>
            <a:pPr marL="0" indent="0">
              <a:buNone/>
            </a:pPr>
            <a:r>
              <a:rPr lang="cs-CZ" dirty="0" smtClean="0"/>
              <a:t>Tento uchazeč </a:t>
            </a:r>
            <a:r>
              <a:rPr lang="cs-CZ" dirty="0" smtClean="0">
                <a:solidFill>
                  <a:srgbClr val="FF0000"/>
                </a:solidFill>
              </a:rPr>
              <a:t>může podat žádost o vydání nového rozhodnutí </a:t>
            </a:r>
            <a:r>
              <a:rPr lang="cs-CZ" dirty="0" smtClean="0"/>
              <a:t>podle § 101 písm. b) zákona č. 500/2004 Sb., správní řád, ve znění pozdějších předpisů (dále jen „žádost“). </a:t>
            </a:r>
          </a:p>
          <a:p>
            <a:pPr marL="0" indent="0">
              <a:buNone/>
            </a:pPr>
            <a:r>
              <a:rPr lang="cs-CZ" dirty="0"/>
              <a:t>Ž</a:t>
            </a:r>
            <a:r>
              <a:rPr lang="cs-CZ" dirty="0" smtClean="0"/>
              <a:t>ádost musí uchazeč </a:t>
            </a:r>
            <a:r>
              <a:rPr lang="cs-CZ" dirty="0" smtClean="0">
                <a:solidFill>
                  <a:srgbClr val="FF0000"/>
                </a:solidFill>
              </a:rPr>
              <a:t>podat do 3 dnů</a:t>
            </a:r>
            <a:r>
              <a:rPr lang="cs-CZ" dirty="0" smtClean="0"/>
              <a:t> ode dne, kdy mu bylo doručeno rozhodnutí o nepřijetí. Počátek této lhůty </a:t>
            </a:r>
            <a:r>
              <a:rPr lang="cs-CZ" dirty="0" smtClean="0">
                <a:solidFill>
                  <a:srgbClr val="FF0000"/>
                </a:solidFill>
              </a:rPr>
              <a:t>začíná dnem následujícím po dni doručení rozhodnutí</a:t>
            </a:r>
            <a:r>
              <a:rPr lang="cs-CZ" dirty="0" smtClean="0"/>
              <a:t>. Lhůta je dodržena i tehdy, když uchazeč podá žádost na </a:t>
            </a:r>
            <a:r>
              <a:rPr lang="cs-CZ" dirty="0" smtClean="0">
                <a:solidFill>
                  <a:srgbClr val="FF0000"/>
                </a:solidFill>
              </a:rPr>
              <a:t>poště poslední den lhůty</a:t>
            </a:r>
            <a:r>
              <a:rPr lang="cs-CZ" dirty="0" smtClean="0"/>
              <a:t>. </a:t>
            </a:r>
            <a:endParaRPr lang="cs-CZ" dirty="0"/>
          </a:p>
        </p:txBody>
      </p:sp>
    </p:spTree>
    <p:extLst>
      <p:ext uri="{BB962C8B-B14F-4D97-AF65-F5344CB8AC3E}">
        <p14:creationId xmlns:p14="http://schemas.microsoft.com/office/powerpoint/2010/main" val="2061446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Podání žádosti o nové rozhodnutí </a:t>
            </a:r>
            <a:endParaRPr lang="cs-CZ" sz="3500" dirty="0"/>
          </a:p>
        </p:txBody>
      </p:sp>
      <p:sp>
        <p:nvSpPr>
          <p:cNvPr id="3" name="Zástupný symbol pro obsah 2"/>
          <p:cNvSpPr>
            <a:spLocks noGrp="1"/>
          </p:cNvSpPr>
          <p:nvPr>
            <p:ph idx="1"/>
          </p:nvPr>
        </p:nvSpPr>
        <p:spPr>
          <a:xfrm>
            <a:off x="838200" y="1883664"/>
            <a:ext cx="10515600" cy="4480560"/>
          </a:xfrm>
        </p:spPr>
        <p:txBody>
          <a:bodyPr>
            <a:normAutofit fontScale="92500" lnSpcReduction="20000"/>
          </a:bodyPr>
          <a:lstStyle/>
          <a:p>
            <a:pPr marL="0" indent="0">
              <a:buNone/>
            </a:pPr>
            <a:r>
              <a:rPr lang="cs-CZ" dirty="0" smtClean="0"/>
              <a:t>Aby ředitel školy mohl žádosti </a:t>
            </a:r>
            <a:r>
              <a:rPr lang="cs-CZ" dirty="0" smtClean="0">
                <a:solidFill>
                  <a:srgbClr val="FF0000"/>
                </a:solidFill>
              </a:rPr>
              <a:t>vyhovět</a:t>
            </a:r>
            <a:r>
              <a:rPr lang="cs-CZ" dirty="0" smtClean="0"/>
              <a:t>, musí být splněny tyto podmínky:  </a:t>
            </a:r>
          </a:p>
          <a:p>
            <a:r>
              <a:rPr lang="cs-CZ" dirty="0" smtClean="0">
                <a:solidFill>
                  <a:srgbClr val="FF0000"/>
                </a:solidFill>
              </a:rPr>
              <a:t>existuje volné místo</a:t>
            </a:r>
            <a:r>
              <a:rPr lang="cs-CZ" dirty="0" smtClean="0"/>
              <a:t>, typicky tedy v případech, kdy jiný uchazeč, který byl přijat, neodevzdal ve stanovené lhůtě zápisový lístek anebo jej vzal zpět, a </a:t>
            </a:r>
          </a:p>
          <a:p>
            <a:r>
              <a:rPr lang="cs-CZ" dirty="0" smtClean="0"/>
              <a:t>uchazeč, který podal žádost o nové rozhodnutí, </a:t>
            </a:r>
            <a:r>
              <a:rPr lang="cs-CZ" dirty="0" smtClean="0">
                <a:solidFill>
                  <a:srgbClr val="FF0000"/>
                </a:solidFill>
              </a:rPr>
              <a:t>splnil podmínky přijímacího řízení</a:t>
            </a:r>
            <a:r>
              <a:rPr lang="cs-CZ" dirty="0" smtClean="0"/>
              <a:t>, ale nemohl být přijat z důvodu počtu přijímaných uchazečů. </a:t>
            </a:r>
          </a:p>
          <a:p>
            <a:pPr marL="0" indent="0">
              <a:buNone/>
            </a:pPr>
            <a:r>
              <a:rPr lang="cs-CZ" dirty="0" smtClean="0"/>
              <a:t>Ředitel školy se při vydávání nového rozhodnutí </a:t>
            </a:r>
            <a:r>
              <a:rPr lang="cs-CZ" dirty="0" smtClean="0">
                <a:solidFill>
                  <a:srgbClr val="FF0000"/>
                </a:solidFill>
              </a:rPr>
              <a:t>musí řídit pořadím uchazečů </a:t>
            </a:r>
            <a:r>
              <a:rPr lang="cs-CZ" dirty="0" smtClean="0"/>
              <a:t>podle výsledků přijímacího řízení. Tedy vydat nové rozhodnutí může až poté, kdy uběhne lhůta pro podání žádosti o nové rozhodnutí všem uchazečům a teprve po shromáždění všech došlých žádostí může rozhodnout (</a:t>
            </a:r>
            <a:r>
              <a:rPr lang="cs-CZ" dirty="0" smtClean="0">
                <a:solidFill>
                  <a:srgbClr val="FF0000"/>
                </a:solidFill>
              </a:rPr>
              <a:t>je nutné počkat i na žádosti, které byly podány poslední den lhůty na poště</a:t>
            </a:r>
            <a:r>
              <a:rPr lang="cs-CZ" dirty="0" smtClean="0"/>
              <a:t>). Při rozhodování upřednostní ředitel školy vždy ty uchazeče, kteří se umístili výše v pořadí. </a:t>
            </a:r>
          </a:p>
          <a:p>
            <a:pPr marL="0" indent="0">
              <a:buNone/>
            </a:pPr>
            <a:r>
              <a:rPr lang="cs-CZ" sz="2200" dirty="0" smtClean="0"/>
              <a:t>Nemůže-li ředitel školy žádosti vyhovět, usnesením řízení o žádosti zastaví</a:t>
            </a:r>
            <a:r>
              <a:rPr lang="cs-CZ" dirty="0" smtClean="0"/>
              <a:t>. </a:t>
            </a:r>
            <a:endParaRPr lang="cs-CZ" dirty="0"/>
          </a:p>
        </p:txBody>
      </p:sp>
    </p:spTree>
    <p:extLst>
      <p:ext uri="{BB962C8B-B14F-4D97-AF65-F5344CB8AC3E}">
        <p14:creationId xmlns:p14="http://schemas.microsoft.com/office/powerpoint/2010/main" val="1766761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Podání žádosti o nové rozhodnutí </a:t>
            </a:r>
            <a:endParaRPr lang="cs-CZ" sz="3500" dirty="0"/>
          </a:p>
        </p:txBody>
      </p:sp>
      <p:sp>
        <p:nvSpPr>
          <p:cNvPr id="3" name="Zástupný symbol pro obsah 2"/>
          <p:cNvSpPr>
            <a:spLocks noGrp="1"/>
          </p:cNvSpPr>
          <p:nvPr>
            <p:ph idx="1"/>
          </p:nvPr>
        </p:nvSpPr>
        <p:spPr>
          <a:xfrm>
            <a:off x="838200" y="1883664"/>
            <a:ext cx="10515600" cy="4480560"/>
          </a:xfrm>
        </p:spPr>
        <p:txBody>
          <a:bodyPr>
            <a:normAutofit/>
          </a:bodyPr>
          <a:lstStyle/>
          <a:p>
            <a:pPr marL="0" indent="0">
              <a:buNone/>
            </a:pPr>
            <a:r>
              <a:rPr lang="cs-CZ" dirty="0" smtClean="0"/>
              <a:t>Ředitel školy </a:t>
            </a:r>
            <a:r>
              <a:rPr lang="cs-CZ" dirty="0" smtClean="0"/>
              <a:t>musí posoudit jeho obsah a pokud jej lze posoudit jako žádost o vydání nového rozhodnutí, je třeba se jím takto zabývat. </a:t>
            </a:r>
          </a:p>
          <a:p>
            <a:pPr marL="0" indent="0">
              <a:buNone/>
            </a:pPr>
            <a:endParaRPr lang="cs-CZ" dirty="0"/>
          </a:p>
          <a:p>
            <a:pPr marL="0" indent="0">
              <a:buNone/>
            </a:pPr>
            <a:r>
              <a:rPr lang="cs-CZ" dirty="0" smtClean="0"/>
              <a:t>Ředitel školy má podle § 11 odst. 1 vyhlášky č. 232/2020 </a:t>
            </a:r>
            <a:r>
              <a:rPr lang="cs-CZ" dirty="0" err="1" smtClean="0"/>
              <a:t>Sb</a:t>
            </a:r>
            <a:r>
              <a:rPr lang="cs-CZ" dirty="0" smtClean="0"/>
              <a:t>, o přijímacím řízení, maturitní zkoušce a závěrečné zkoušce ve školním roce 2019/2020 </a:t>
            </a:r>
            <a:r>
              <a:rPr lang="cs-CZ" dirty="0" smtClean="0">
                <a:solidFill>
                  <a:srgbClr val="FF0000"/>
                </a:solidFill>
              </a:rPr>
              <a:t>povinnost</a:t>
            </a:r>
            <a:r>
              <a:rPr lang="cs-CZ" dirty="0" smtClean="0"/>
              <a:t> společně s rozhodnutím o nepřijetí </a:t>
            </a:r>
            <a:r>
              <a:rPr lang="cs-CZ" dirty="0" smtClean="0">
                <a:solidFill>
                  <a:srgbClr val="FF0000"/>
                </a:solidFill>
              </a:rPr>
              <a:t>zaslat</a:t>
            </a:r>
            <a:r>
              <a:rPr lang="cs-CZ" dirty="0" smtClean="0"/>
              <a:t> všem nepřijatým uchazečům, kteří splnili podmínky přijímacího řízení, ale nebyli přijati z důvodu počtu přijímaných uchazečů, </a:t>
            </a:r>
            <a:r>
              <a:rPr lang="cs-CZ" dirty="0" smtClean="0">
                <a:solidFill>
                  <a:srgbClr val="FF0000"/>
                </a:solidFill>
              </a:rPr>
              <a:t>poučení o možnosti podat žádost o vydání nového rozhodnutí</a:t>
            </a:r>
            <a:r>
              <a:rPr lang="cs-CZ" dirty="0" smtClean="0"/>
              <a:t>. </a:t>
            </a:r>
            <a:endParaRPr lang="cs-CZ" dirty="0"/>
          </a:p>
        </p:txBody>
      </p:sp>
    </p:spTree>
    <p:extLst>
      <p:ext uri="{BB962C8B-B14F-4D97-AF65-F5344CB8AC3E}">
        <p14:creationId xmlns:p14="http://schemas.microsoft.com/office/powerpoint/2010/main" val="2336921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Podání žádosti o nové rozhodnutí - vzor</a:t>
            </a:r>
            <a:endParaRPr lang="cs-CZ" sz="3500" dirty="0"/>
          </a:p>
        </p:txBody>
      </p:sp>
      <p:sp>
        <p:nvSpPr>
          <p:cNvPr id="3" name="Zástupný symbol pro obsah 2"/>
          <p:cNvSpPr>
            <a:spLocks noGrp="1"/>
          </p:cNvSpPr>
          <p:nvPr>
            <p:ph idx="1"/>
          </p:nvPr>
        </p:nvSpPr>
        <p:spPr>
          <a:xfrm>
            <a:off x="838200" y="1883664"/>
            <a:ext cx="10515600" cy="4480560"/>
          </a:xfrm>
        </p:spPr>
        <p:txBody>
          <a:bodyPr>
            <a:normAutofit fontScale="62500" lnSpcReduction="20000"/>
          </a:bodyPr>
          <a:lstStyle/>
          <a:p>
            <a:pPr marL="0" indent="0">
              <a:lnSpc>
                <a:spcPct val="120000"/>
              </a:lnSpc>
              <a:spcBef>
                <a:spcPts val="0"/>
              </a:spcBef>
              <a:buNone/>
            </a:pPr>
            <a:r>
              <a:rPr lang="cs-CZ" dirty="0" smtClean="0"/>
              <a:t>Poučení uchazeče o možnosti podat žádost o vydání nového rozhodnutí </a:t>
            </a:r>
          </a:p>
          <a:p>
            <a:pPr marL="0" indent="0">
              <a:lnSpc>
                <a:spcPct val="120000"/>
              </a:lnSpc>
              <a:spcBef>
                <a:spcPts val="0"/>
              </a:spcBef>
              <a:buNone/>
            </a:pPr>
            <a:r>
              <a:rPr lang="cs-CZ" dirty="0" smtClean="0"/>
              <a:t>Proti </a:t>
            </a:r>
            <a:r>
              <a:rPr lang="cs-CZ" dirty="0"/>
              <a:t>rozhodnutí o nepřijetí není možné ve školním roce 2019/2020 podat odvolání.  </a:t>
            </a:r>
            <a:r>
              <a:rPr lang="cs-CZ" dirty="0" smtClean="0"/>
              <a:t>Nepřijatí </a:t>
            </a:r>
            <a:r>
              <a:rPr lang="cs-CZ" dirty="0"/>
              <a:t>uchazeči, kteří však splnili podmínky pro přijetí a nebyli přijati pouze z kapacitních důvodů, mají možnost </a:t>
            </a:r>
            <a:r>
              <a:rPr lang="cs-CZ" dirty="0" smtClean="0"/>
              <a:t>požádat </a:t>
            </a:r>
            <a:r>
              <a:rPr lang="cs-CZ" dirty="0"/>
              <a:t>o nové rozhodnutí.  </a:t>
            </a:r>
          </a:p>
          <a:p>
            <a:pPr marL="0" indent="0">
              <a:lnSpc>
                <a:spcPct val="120000"/>
              </a:lnSpc>
              <a:spcBef>
                <a:spcPts val="0"/>
              </a:spcBef>
              <a:buNone/>
            </a:pPr>
            <a:r>
              <a:rPr lang="cs-CZ" dirty="0"/>
              <a:t>Nové rozhodnutí se vydává podle § 101 a 102 zákona č. 500/2004 Sb., správní řád, ve znění pozdějších předpisů. Podle § 11 odst. 1 vyhlášky č. 232/2020 Sb., o přijímacím řízení, maturitní zkoušce a závěrečné zkoušce ve školním roce 2019/2020, lze žádost podat řediteli školy ve lhůtě 3 pracovních dnů ode dne doručení rozhodnutí o nepřijetí ke vzdělávání ve střední škole; počátek této lhůty připadá na den následující po dni doručení rozhodnutí o nepřijetí ke vzdělávání a lhůta je zachována také tehdy, je-li žádost posledního dne lhůty svěřena držiteli poštovní licence. Nevyhoví-li ředitel žádosti o nové rozhodnutí, usnesením řízení zastaví. Pokud vyhoví žádosti, vydá nové rozhodnutí – rozhodnutí o přijetí.  Pokud uchazeč již odevzdal zápisový lístek na jiné škole, může ho po vydání nového rozhodnutí o přijetí vzít z této školy zpět oproti předložení nového rozhodnutí a uplatnit jej na škole, která mu nové rozhodnutí vydala. Uplatnění zápisového lístku je podmínkou pro nástup do školy. Speciální zákon v kombinaci se školským zákonem stanoví lhůtu pro odevzdání zápisového lístku po vydání nového rozhodnutí na 10 pracovních dnů ode dne oznámení (doručení) nového rozhodnutí uchazeči.</a:t>
            </a:r>
          </a:p>
        </p:txBody>
      </p:sp>
    </p:spTree>
    <p:extLst>
      <p:ext uri="{BB962C8B-B14F-4D97-AF65-F5344CB8AC3E}">
        <p14:creationId xmlns:p14="http://schemas.microsoft.com/office/powerpoint/2010/main" val="3582328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náhradní termín</a:t>
            </a:r>
            <a:endParaRPr lang="cs-CZ" sz="3500" dirty="0"/>
          </a:p>
        </p:txBody>
      </p:sp>
      <p:sp>
        <p:nvSpPr>
          <p:cNvPr id="3" name="Zástupný symbol pro obsah 2"/>
          <p:cNvSpPr>
            <a:spLocks noGrp="1"/>
          </p:cNvSpPr>
          <p:nvPr>
            <p:ph idx="1"/>
          </p:nvPr>
        </p:nvSpPr>
        <p:spPr>
          <a:xfrm>
            <a:off x="838200" y="1883664"/>
            <a:ext cx="10515600" cy="4480560"/>
          </a:xfrm>
        </p:spPr>
        <p:txBody>
          <a:bodyPr>
            <a:normAutofit/>
          </a:bodyPr>
          <a:lstStyle/>
          <a:p>
            <a:pPr marL="0" indent="0">
              <a:lnSpc>
                <a:spcPct val="120000"/>
              </a:lnSpc>
              <a:spcBef>
                <a:spcPts val="0"/>
              </a:spcBef>
              <a:buNone/>
            </a:pPr>
            <a:r>
              <a:rPr lang="pt-BR" dirty="0" smtClean="0">
                <a:solidFill>
                  <a:srgbClr val="FF0000"/>
                </a:solidFill>
              </a:rPr>
              <a:t>úterý 23. června 2020</a:t>
            </a:r>
            <a:endParaRPr lang="cs-CZ" dirty="0" smtClean="0">
              <a:solidFill>
                <a:srgbClr val="FF0000"/>
              </a:solidFill>
            </a:endParaRPr>
          </a:p>
          <a:p>
            <a:pPr marL="0" indent="0">
              <a:lnSpc>
                <a:spcPct val="120000"/>
              </a:lnSpc>
              <a:spcBef>
                <a:spcPts val="0"/>
              </a:spcBef>
              <a:buNone/>
            </a:pPr>
            <a:r>
              <a:rPr lang="cs-CZ" dirty="0" smtClean="0"/>
              <a:t>Centrum zpřístupní školám zkušební dokumentaci nejpozději 2 hodiny před konání jednotné přijímací zkoušky. Výsledky jednotné přijímací zkoušky dodá Centrum školám do 3 kalendářních dnů od jejího konání, tedy </a:t>
            </a:r>
            <a:r>
              <a:rPr lang="cs-CZ" dirty="0" smtClean="0">
                <a:solidFill>
                  <a:srgbClr val="FF0000"/>
                </a:solidFill>
              </a:rPr>
              <a:t>do pátku 26. června</a:t>
            </a:r>
            <a:r>
              <a:rPr lang="cs-CZ" dirty="0" smtClean="0"/>
              <a:t>. Do 4 kalendářních dnů (tedy </a:t>
            </a:r>
            <a:r>
              <a:rPr lang="cs-CZ" dirty="0" smtClean="0">
                <a:solidFill>
                  <a:srgbClr val="FF0000"/>
                </a:solidFill>
              </a:rPr>
              <a:t>do 27. června</a:t>
            </a:r>
            <a:r>
              <a:rPr lang="cs-CZ" dirty="0" smtClean="0"/>
              <a:t>) ředitel školy ukončí hodnocení a zveřejní seznam přijatých uchazečů.</a:t>
            </a:r>
          </a:p>
          <a:p>
            <a:pPr marL="0" indent="0">
              <a:lnSpc>
                <a:spcPct val="120000"/>
              </a:lnSpc>
              <a:spcBef>
                <a:spcPts val="0"/>
              </a:spcBef>
              <a:buNone/>
            </a:pPr>
            <a:r>
              <a:rPr lang="cs-CZ" dirty="0" smtClean="0"/>
              <a:t>Termín pro odevzdání zápisového lístku při konání přijímací zkoušky v náhradním termínu je jednotný: </a:t>
            </a:r>
            <a:r>
              <a:rPr lang="cs-CZ" dirty="0" smtClean="0">
                <a:solidFill>
                  <a:srgbClr val="FF0000"/>
                </a:solidFill>
              </a:rPr>
              <a:t>3. července 2020</a:t>
            </a:r>
            <a:r>
              <a:rPr lang="cs-CZ" dirty="0" smtClean="0"/>
              <a:t>.</a:t>
            </a:r>
            <a:endParaRPr lang="cs-CZ" dirty="0"/>
          </a:p>
        </p:txBody>
      </p:sp>
    </p:spTree>
    <p:extLst>
      <p:ext uri="{BB962C8B-B14F-4D97-AF65-F5344CB8AC3E}">
        <p14:creationId xmlns:p14="http://schemas.microsoft.com/office/powerpoint/2010/main" val="2839675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576707"/>
          </a:xfrm>
        </p:spPr>
        <p:txBody>
          <a:bodyPr>
            <a:normAutofit fontScale="90000"/>
          </a:bodyPr>
          <a:lstStyle/>
          <a:p>
            <a:r>
              <a:rPr lang="cs-CZ" dirty="0" smtClean="0"/>
              <a:t>PZ 2020 – </a:t>
            </a:r>
            <a:r>
              <a:rPr lang="cs-CZ" sz="3500" dirty="0" smtClean="0"/>
              <a:t>vzor žádosti o nové </a:t>
            </a:r>
            <a:r>
              <a:rPr lang="cs-CZ" sz="3500" dirty="0" err="1" smtClean="0"/>
              <a:t>rizhodnutí</a:t>
            </a:r>
            <a:endParaRPr lang="cs-CZ" sz="3500" dirty="0"/>
          </a:p>
        </p:txBody>
      </p:sp>
      <p:sp>
        <p:nvSpPr>
          <p:cNvPr id="3" name="Zástupný symbol pro obsah 2"/>
          <p:cNvSpPr>
            <a:spLocks noGrp="1"/>
          </p:cNvSpPr>
          <p:nvPr>
            <p:ph idx="1"/>
          </p:nvPr>
        </p:nvSpPr>
        <p:spPr>
          <a:xfrm>
            <a:off x="838200" y="941832"/>
            <a:ext cx="10515600" cy="5797296"/>
          </a:xfrm>
        </p:spPr>
        <p:txBody>
          <a:bodyPr>
            <a:normAutofit fontScale="47500" lnSpcReduction="20000"/>
          </a:bodyPr>
          <a:lstStyle/>
          <a:p>
            <a:pPr marL="0" indent="0">
              <a:buNone/>
            </a:pPr>
            <a:r>
              <a:rPr lang="cs-CZ" dirty="0" smtClean="0"/>
              <a:t>Vzor </a:t>
            </a:r>
            <a:r>
              <a:rPr lang="cs-CZ" dirty="0"/>
              <a:t>připravilo MŠMT</a:t>
            </a:r>
          </a:p>
          <a:p>
            <a:pPr marL="0" indent="0">
              <a:buNone/>
            </a:pPr>
            <a:r>
              <a:rPr lang="cs-CZ" b="1" dirty="0"/>
              <a:t>Žádost</a:t>
            </a:r>
            <a:endParaRPr lang="cs-CZ" dirty="0"/>
          </a:p>
          <a:p>
            <a:pPr marL="0" indent="0">
              <a:buNone/>
            </a:pPr>
            <a:r>
              <a:rPr lang="cs-CZ" dirty="0"/>
              <a:t>Jméno, popřípadě jména, a příjmení uchazeče:		……………………………………………………..</a:t>
            </a:r>
          </a:p>
          <a:p>
            <a:pPr marL="0" indent="0">
              <a:buNone/>
            </a:pPr>
            <a:r>
              <a:rPr lang="cs-CZ" dirty="0"/>
              <a:t>Datum narození uchazeče: 				……………………………………………………..</a:t>
            </a:r>
          </a:p>
          <a:p>
            <a:pPr marL="0" indent="0">
              <a:buNone/>
            </a:pPr>
            <a:r>
              <a:rPr lang="cs-CZ" dirty="0"/>
              <a:t>Místo trvalého pobytu uchazeče: 			……………………………………………………..</a:t>
            </a:r>
          </a:p>
          <a:p>
            <a:pPr marL="0" indent="0">
              <a:buNone/>
            </a:pPr>
            <a:r>
              <a:rPr lang="cs-CZ" dirty="0"/>
              <a:t> </a:t>
            </a:r>
          </a:p>
          <a:p>
            <a:pPr marL="0" indent="0">
              <a:buNone/>
            </a:pPr>
            <a:r>
              <a:rPr lang="cs-CZ" dirty="0"/>
              <a:t>Jméno, popřípadě jména, a příjmení</a:t>
            </a:r>
          </a:p>
          <a:p>
            <a:pPr marL="0" indent="0">
              <a:buNone/>
            </a:pPr>
            <a:r>
              <a:rPr lang="cs-CZ" dirty="0"/>
              <a:t>zákonného zástupce nezletilého uchazeče:		……………………………………………………..</a:t>
            </a:r>
          </a:p>
          <a:p>
            <a:pPr marL="0" indent="0">
              <a:buNone/>
            </a:pPr>
            <a:r>
              <a:rPr lang="cs-CZ" dirty="0"/>
              <a:t>Místo trvalého pobytu </a:t>
            </a:r>
          </a:p>
          <a:p>
            <a:pPr marL="0" indent="0">
              <a:buNone/>
            </a:pPr>
            <a:r>
              <a:rPr lang="cs-CZ" dirty="0"/>
              <a:t>zákonného zástupce nezletilého uchazeče:		……………………………………………………..</a:t>
            </a:r>
          </a:p>
          <a:p>
            <a:pPr marL="0" indent="0">
              <a:buNone/>
            </a:pPr>
            <a:r>
              <a:rPr lang="cs-CZ" dirty="0"/>
              <a:t> </a:t>
            </a:r>
          </a:p>
          <a:p>
            <a:pPr marL="0" indent="0">
              <a:buNone/>
            </a:pPr>
            <a:r>
              <a:rPr lang="cs-CZ" dirty="0"/>
              <a:t>Podle § 101 písm. b) zákona č. 500/2004 Sb., správní řád, ve znění pozdějších předpisů, žádám</a:t>
            </a:r>
          </a:p>
          <a:p>
            <a:pPr marL="0" indent="0">
              <a:buNone/>
            </a:pPr>
            <a:r>
              <a:rPr lang="cs-CZ" b="1" dirty="0"/>
              <a:t>o vydání nového rozhodnutí</a:t>
            </a:r>
            <a:endParaRPr lang="cs-CZ" dirty="0"/>
          </a:p>
          <a:p>
            <a:pPr marL="0" indent="0">
              <a:buNone/>
            </a:pPr>
            <a:r>
              <a:rPr lang="cs-CZ" dirty="0"/>
              <a:t> </a:t>
            </a:r>
          </a:p>
          <a:p>
            <a:pPr marL="0" indent="0">
              <a:buNone/>
            </a:pPr>
            <a:r>
              <a:rPr lang="cs-CZ" dirty="0"/>
              <a:t>v řízení o přijetí ke vzdělávání ve střední škole …….………………………………………………..……………………………, do 1. ročníku oboru vzdělání …………………………………………………..…………………………….…, denní/večerní/dálkové/distanční/kombinované* formy vzdělávání. O vydání nového rozhodnutí žádám z toho důvodu, že </a:t>
            </a:r>
            <a:r>
              <a:rPr lang="cs-CZ" b="1" dirty="0"/>
              <a:t>jsem splnil(a) podmínky přijímacího řízení, ale nebyl(a) jsem přijat(a) z důvodu počtu přijímaných uchazečů</a:t>
            </a:r>
            <a:r>
              <a:rPr lang="cs-CZ" dirty="0"/>
              <a:t>.</a:t>
            </a:r>
          </a:p>
          <a:p>
            <a:pPr marL="0" indent="0">
              <a:buNone/>
            </a:pPr>
            <a:r>
              <a:rPr lang="cs-CZ" dirty="0"/>
              <a:t> </a:t>
            </a:r>
          </a:p>
          <a:p>
            <a:pPr marL="0" indent="0">
              <a:buNone/>
            </a:pPr>
            <a:r>
              <a:rPr lang="cs-CZ" dirty="0"/>
              <a:t>V………………………….. dne ………………………...                               </a:t>
            </a:r>
          </a:p>
          <a:p>
            <a:pPr marL="0" indent="0">
              <a:buNone/>
            </a:pPr>
            <a:r>
              <a:rPr lang="cs-CZ" dirty="0"/>
              <a:t> </a:t>
            </a:r>
          </a:p>
          <a:p>
            <a:pPr marL="0" indent="0">
              <a:buNone/>
            </a:pPr>
            <a:r>
              <a:rPr lang="cs-CZ" dirty="0"/>
              <a:t>….……………………………………….………</a:t>
            </a:r>
          </a:p>
          <a:p>
            <a:pPr marL="0" indent="0">
              <a:buNone/>
            </a:pPr>
            <a:r>
              <a:rPr lang="cs-CZ" dirty="0"/>
              <a:t>(podpis uchazeče a zákonného zástupce nezletilého uchazeče)</a:t>
            </a:r>
          </a:p>
          <a:p>
            <a:pPr marL="0" indent="0">
              <a:lnSpc>
                <a:spcPct val="120000"/>
              </a:lnSpc>
              <a:spcBef>
                <a:spcPts val="0"/>
              </a:spcBef>
              <a:buNone/>
            </a:pPr>
            <a:endParaRPr lang="cs-CZ" dirty="0"/>
          </a:p>
        </p:txBody>
      </p:sp>
    </p:spTree>
    <p:extLst>
      <p:ext uri="{BB962C8B-B14F-4D97-AF65-F5344CB8AC3E}">
        <p14:creationId xmlns:p14="http://schemas.microsoft.com/office/powerpoint/2010/main" val="63707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MZ 2020</a:t>
            </a:r>
            <a:endParaRPr lang="cs-CZ" dirty="0"/>
          </a:p>
        </p:txBody>
      </p:sp>
      <p:sp>
        <p:nvSpPr>
          <p:cNvPr id="3" name="Zástupný symbol pro obsah 2"/>
          <p:cNvSpPr>
            <a:spLocks noGrp="1"/>
          </p:cNvSpPr>
          <p:nvPr>
            <p:ph idx="1"/>
          </p:nvPr>
        </p:nvSpPr>
        <p:spPr/>
        <p:txBody>
          <a:bodyPr/>
          <a:lstStyle/>
          <a:p>
            <a:pPr marL="0" indent="0">
              <a:buNone/>
            </a:pPr>
            <a:r>
              <a:rPr lang="cs-CZ" b="1" dirty="0" smtClean="0"/>
              <a:t>Podmínky pro připuštění k maturitní zkoušce:</a:t>
            </a:r>
          </a:p>
          <a:p>
            <a:r>
              <a:rPr lang="cs-CZ" dirty="0" smtClean="0"/>
              <a:t>přihláška k maturitní zkoušce pro toto období, </a:t>
            </a:r>
          </a:p>
          <a:p>
            <a:r>
              <a:rPr lang="cs-CZ" dirty="0"/>
              <a:t>p</a:t>
            </a:r>
            <a:r>
              <a:rPr lang="cs-CZ" dirty="0" smtClean="0"/>
              <a:t>řihláška k opravné nebo náhradní zkoušce pro toto období</a:t>
            </a:r>
          </a:p>
          <a:p>
            <a:r>
              <a:rPr lang="cs-CZ" dirty="0" smtClean="0">
                <a:solidFill>
                  <a:srgbClr val="FF0000"/>
                </a:solidFill>
              </a:rPr>
              <a:t>Maturitní zkoušku koná každý žák přihlášený k maturitní zkoušce bez ohledu na to, zda ukončil poslední ročník vzdělávání úspěšně či nikoliv.</a:t>
            </a:r>
            <a:r>
              <a:rPr lang="cs-CZ" dirty="0" smtClean="0"/>
              <a:t> </a:t>
            </a:r>
            <a:endParaRPr lang="cs-CZ" dirty="0"/>
          </a:p>
        </p:txBody>
      </p:sp>
    </p:spTree>
    <p:extLst>
      <p:ext uri="{BB962C8B-B14F-4D97-AF65-F5344CB8AC3E}">
        <p14:creationId xmlns:p14="http://schemas.microsoft.com/office/powerpoint/2010/main" val="490951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MZ 2020 – profilová část</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Vyhlášená kritéria se nemění</a:t>
            </a:r>
          </a:p>
          <a:p>
            <a:r>
              <a:rPr lang="cs-CZ" dirty="0"/>
              <a:t>M</a:t>
            </a:r>
            <a:r>
              <a:rPr lang="cs-CZ" dirty="0" smtClean="0"/>
              <a:t>aturitní práce s obhajobou - ředitel školy může stanovit náhradní způsob jejich konání a hodnocení. S náhradním způsobem konání a hodnocení maturitní práce a její obhajoby před zkušební komisí seznámí ředitel školy žáka s dostatečným předstihem před jejím konáním. </a:t>
            </a:r>
          </a:p>
          <a:p>
            <a:r>
              <a:rPr lang="cs-CZ" sz="1800" dirty="0" smtClean="0"/>
              <a:t>zákon výslovně umožňuje řediteli školy, aby stanovil náhradní způsob konání maturitní práce a její obhajoby a také jejich hodnocení. V úvahu tak přichází např. hodnocení pouze toho, co žák stihl vypracovat nebo zvolení zcela jiného zadání či formy konání. Konkrétní rozhodnutí tak bude na řediteli školy.</a:t>
            </a:r>
            <a:endParaRPr lang="cs-CZ" sz="1800" dirty="0"/>
          </a:p>
          <a:p>
            <a:r>
              <a:rPr lang="cs-CZ" sz="1800" dirty="0" smtClean="0"/>
              <a:t>Ř je povinen žáka s náhradním způsobem konání a hodnocení maturitní práce a její obhajoby a praktické zkoušky seznámit s dostatečným předstihem.</a:t>
            </a:r>
          </a:p>
          <a:p>
            <a:r>
              <a:rPr lang="cs-CZ" sz="1800" dirty="0" smtClean="0"/>
              <a:t>S náhradním způsobem pak seznámí i vedoucího a oponenta maturitní práce a celou zkušební maturitní komisi.</a:t>
            </a:r>
            <a:endParaRPr lang="cs-CZ" sz="1800" dirty="0"/>
          </a:p>
        </p:txBody>
      </p:sp>
    </p:spTree>
    <p:extLst>
      <p:ext uri="{BB962C8B-B14F-4D97-AF65-F5344CB8AC3E}">
        <p14:creationId xmlns:p14="http://schemas.microsoft.com/office/powerpoint/2010/main" val="902167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termíny</a:t>
            </a:r>
            <a:endParaRPr lang="cs-CZ" dirty="0"/>
          </a:p>
        </p:txBody>
      </p:sp>
      <p:sp>
        <p:nvSpPr>
          <p:cNvPr id="3" name="Zástupný symbol pro obsah 2"/>
          <p:cNvSpPr>
            <a:spLocks noGrp="1"/>
          </p:cNvSpPr>
          <p:nvPr>
            <p:ph idx="1"/>
          </p:nvPr>
        </p:nvSpPr>
        <p:spPr/>
        <p:txBody>
          <a:bodyPr/>
          <a:lstStyle/>
          <a:p>
            <a:pPr marL="0" indent="0">
              <a:buNone/>
            </a:pPr>
            <a:r>
              <a:rPr lang="cs-CZ" dirty="0" smtClean="0"/>
              <a:t>pondělí </a:t>
            </a:r>
            <a:r>
              <a:rPr lang="cs-CZ" dirty="0" smtClean="0">
                <a:solidFill>
                  <a:srgbClr val="FF0000"/>
                </a:solidFill>
              </a:rPr>
              <a:t>8. června 2020 </a:t>
            </a:r>
            <a:r>
              <a:rPr lang="cs-CZ" dirty="0" smtClean="0"/>
              <a:t>pro čtyřleté obory vzdělávání, </a:t>
            </a:r>
          </a:p>
          <a:p>
            <a:pPr marL="0" indent="0">
              <a:buNone/>
            </a:pPr>
            <a:r>
              <a:rPr lang="cs-CZ" dirty="0" smtClean="0"/>
              <a:t>úterý </a:t>
            </a:r>
            <a:r>
              <a:rPr lang="cs-CZ" dirty="0" smtClean="0">
                <a:solidFill>
                  <a:srgbClr val="FF0000"/>
                </a:solidFill>
              </a:rPr>
              <a:t>9. června 2020 </a:t>
            </a:r>
            <a:r>
              <a:rPr lang="cs-CZ" dirty="0" smtClean="0"/>
              <a:t>pro obory vzdělání osmiletých gymnázií</a:t>
            </a:r>
            <a:endParaRPr lang="cs-CZ" dirty="0"/>
          </a:p>
        </p:txBody>
      </p:sp>
    </p:spTree>
    <p:extLst>
      <p:ext uri="{BB962C8B-B14F-4D97-AF65-F5344CB8AC3E}">
        <p14:creationId xmlns:p14="http://schemas.microsoft.com/office/powerpoint/2010/main" val="3179968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MZ 2020 – komise</a:t>
            </a:r>
            <a:endParaRPr lang="cs-CZ" dirty="0"/>
          </a:p>
        </p:txBody>
      </p:sp>
      <p:sp>
        <p:nvSpPr>
          <p:cNvPr id="3" name="Zástupný symbol pro obsah 2"/>
          <p:cNvSpPr>
            <a:spLocks noGrp="1"/>
          </p:cNvSpPr>
          <p:nvPr>
            <p:ph idx="1"/>
          </p:nvPr>
        </p:nvSpPr>
        <p:spPr/>
        <p:txBody>
          <a:bodyPr>
            <a:normAutofit/>
          </a:bodyPr>
          <a:lstStyle/>
          <a:p>
            <a:r>
              <a:rPr lang="cs-CZ" dirty="0" smtClean="0"/>
              <a:t>Jmenování předsedů zkušebních maturitních komisí zůstává v platnosti</a:t>
            </a:r>
          </a:p>
          <a:p>
            <a:r>
              <a:rPr lang="cs-CZ" dirty="0" smtClean="0"/>
              <a:t>Ředitel školy v dostatečném předstihu před konání maturitních zkoušek ověří, zda mohou všichni jím navržení nebo jmenovaní členové komise svoji funkci v maturitní komisi vykonávat. </a:t>
            </a:r>
          </a:p>
          <a:p>
            <a:r>
              <a:rPr lang="cs-CZ" dirty="0" smtClean="0"/>
              <a:t>Nemůže - informovat krajský úřad - změna jmenování předsedy ZMK</a:t>
            </a:r>
          </a:p>
          <a:p>
            <a:r>
              <a:rPr lang="cs-CZ" dirty="0" smtClean="0"/>
              <a:t>Omezení počtu ZMK – 14 dnů před zahájením profilových zkoušek</a:t>
            </a:r>
            <a:endParaRPr lang="cs-CZ" dirty="0"/>
          </a:p>
        </p:txBody>
      </p:sp>
    </p:spTree>
    <p:extLst>
      <p:ext uri="{BB962C8B-B14F-4D97-AF65-F5344CB8AC3E}">
        <p14:creationId xmlns:p14="http://schemas.microsoft.com/office/powerpoint/2010/main" val="556878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MZ 2020 – komise</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Místopředsedu a další členy zkušební maturitní komise jmenuje ředitel školy pro jarní zkušební období nejpozději do 5 dnů ode dne obnovení možnosti osobní přítomnosti žáků ve středních školách, tj. nejpozději </a:t>
            </a:r>
            <a:r>
              <a:rPr lang="cs-CZ" dirty="0" smtClean="0">
                <a:solidFill>
                  <a:srgbClr val="FF0000"/>
                </a:solidFill>
              </a:rPr>
              <a:t>do 18. května.</a:t>
            </a:r>
            <a:r>
              <a:rPr lang="cs-CZ" dirty="0" smtClean="0"/>
              <a:t> </a:t>
            </a:r>
          </a:p>
          <a:p>
            <a:r>
              <a:rPr lang="cs-CZ" dirty="0" smtClean="0"/>
              <a:t>Pro podzimní zkušební </a:t>
            </a:r>
            <a:r>
              <a:rPr lang="cs-CZ" dirty="0"/>
              <a:t>období</a:t>
            </a:r>
            <a:r>
              <a:rPr lang="cs-CZ" dirty="0" smtClean="0"/>
              <a:t> pak nejpozději </a:t>
            </a:r>
            <a:r>
              <a:rPr lang="cs-CZ" dirty="0" smtClean="0">
                <a:solidFill>
                  <a:srgbClr val="FF0000"/>
                </a:solidFill>
              </a:rPr>
              <a:t>31. července 2020</a:t>
            </a:r>
            <a:r>
              <a:rPr lang="cs-CZ" dirty="0" smtClean="0"/>
              <a:t>. </a:t>
            </a:r>
          </a:p>
          <a:p>
            <a:r>
              <a:rPr lang="cs-CZ" dirty="0" smtClean="0"/>
              <a:t>Jmenování školních maturitních komisařů pro jarní zkušební období zůstává v platnosti.</a:t>
            </a:r>
          </a:p>
          <a:p>
            <a:r>
              <a:rPr lang="cs-CZ" dirty="0" smtClean="0"/>
              <a:t>Pro příslušné zkušební období jmenuje ředitel školy zadavatele nejpozději </a:t>
            </a:r>
            <a:r>
              <a:rPr lang="cs-CZ" dirty="0" smtClean="0">
                <a:solidFill>
                  <a:srgbClr val="FF0000"/>
                </a:solidFill>
              </a:rPr>
              <a:t>14 kalendářních dnů před termínem konání</a:t>
            </a:r>
            <a:r>
              <a:rPr lang="cs-CZ" dirty="0" smtClean="0"/>
              <a:t> příslušné zkoušky nebo dílčí zkoušky podle jednotného časového schématu, tedy 14 dní před 1. červnem respektive 2. červnem dle harmonogramu konání didaktických testů. </a:t>
            </a:r>
            <a:endParaRPr lang="cs-CZ" dirty="0"/>
          </a:p>
        </p:txBody>
      </p:sp>
    </p:spTree>
    <p:extLst>
      <p:ext uri="{BB962C8B-B14F-4D97-AF65-F5344CB8AC3E}">
        <p14:creationId xmlns:p14="http://schemas.microsoft.com/office/powerpoint/2010/main" val="3186580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MZ 2020 – komise</a:t>
            </a:r>
            <a:endParaRPr lang="cs-CZ" dirty="0"/>
          </a:p>
        </p:txBody>
      </p:sp>
      <p:sp>
        <p:nvSpPr>
          <p:cNvPr id="3" name="Zástupný symbol pro obsah 2"/>
          <p:cNvSpPr>
            <a:spLocks noGrp="1"/>
          </p:cNvSpPr>
          <p:nvPr>
            <p:ph idx="1"/>
          </p:nvPr>
        </p:nvSpPr>
        <p:spPr/>
        <p:txBody>
          <a:bodyPr>
            <a:normAutofit/>
          </a:bodyPr>
          <a:lstStyle/>
          <a:p>
            <a:r>
              <a:rPr lang="cs-CZ" dirty="0" smtClean="0"/>
              <a:t>Jmenování místopředsedy a dalších členů zkušební komise učiněné přede dnem nabytí účinnosti této vyhlášky zůstává v platnosti, nezmění-li jej ředitel školy v termínu pro jejich jmenování uvedených v předchozích odstavcích. </a:t>
            </a:r>
            <a:endParaRPr lang="cs-CZ" dirty="0"/>
          </a:p>
        </p:txBody>
      </p:sp>
    </p:spTree>
    <p:extLst>
      <p:ext uri="{BB962C8B-B14F-4D97-AF65-F5344CB8AC3E}">
        <p14:creationId xmlns:p14="http://schemas.microsoft.com/office/powerpoint/2010/main" val="3032264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MZ 2020 – seznam literárních děl</a:t>
            </a:r>
            <a:endParaRPr lang="cs-CZ" dirty="0"/>
          </a:p>
        </p:txBody>
      </p:sp>
      <p:sp>
        <p:nvSpPr>
          <p:cNvPr id="3" name="Zástupný symbol pro obsah 2"/>
          <p:cNvSpPr>
            <a:spLocks noGrp="1"/>
          </p:cNvSpPr>
          <p:nvPr>
            <p:ph idx="1"/>
          </p:nvPr>
        </p:nvSpPr>
        <p:spPr/>
        <p:txBody>
          <a:bodyPr>
            <a:normAutofit/>
          </a:bodyPr>
          <a:lstStyle/>
          <a:p>
            <a:r>
              <a:rPr lang="cs-CZ" dirty="0" smtClean="0"/>
              <a:t>Žák odevzdá řediteli školy seznam 20 literárních děl k ústní zkoušce MZ z českého jazyka a literatury </a:t>
            </a:r>
            <a:r>
              <a:rPr lang="cs-CZ" dirty="0" smtClean="0"/>
              <a:t>do </a:t>
            </a:r>
            <a:r>
              <a:rPr lang="cs-CZ" dirty="0" smtClean="0">
                <a:solidFill>
                  <a:srgbClr val="FF0000"/>
                </a:solidFill>
              </a:rPr>
              <a:t>18. května 2020</a:t>
            </a:r>
            <a:r>
              <a:rPr lang="cs-CZ" dirty="0" smtClean="0"/>
              <a:t>. </a:t>
            </a:r>
          </a:p>
          <a:p>
            <a:r>
              <a:rPr lang="cs-CZ" dirty="0" smtClean="0"/>
              <a:t>Pokud žák odevzdal seznam literárních děl již do 31. března 2020, může jej změnit (ale nemusí, tento úkon zůstává v platnosti) a odevzdat nový seznam </a:t>
            </a:r>
            <a:r>
              <a:rPr lang="cs-CZ" dirty="0" smtClean="0"/>
              <a:t>do </a:t>
            </a:r>
            <a:r>
              <a:rPr lang="cs-CZ" dirty="0" smtClean="0">
                <a:solidFill>
                  <a:srgbClr val="FF0000"/>
                </a:solidFill>
              </a:rPr>
              <a:t>18. května 2020</a:t>
            </a:r>
            <a:r>
              <a:rPr lang="cs-CZ" dirty="0" smtClean="0"/>
              <a:t>.</a:t>
            </a:r>
            <a:endParaRPr lang="cs-CZ" dirty="0"/>
          </a:p>
        </p:txBody>
      </p:sp>
    </p:spTree>
    <p:extLst>
      <p:ext uri="{BB962C8B-B14F-4D97-AF65-F5344CB8AC3E}">
        <p14:creationId xmlns:p14="http://schemas.microsoft.com/office/powerpoint/2010/main" val="49169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MZ 2020 – Seznámení žáka s přiznaným uzpůsobením podmínek konání maturitní zkoušky </a:t>
            </a:r>
            <a:endParaRPr lang="cs-CZ" dirty="0"/>
          </a:p>
        </p:txBody>
      </p:sp>
      <p:sp>
        <p:nvSpPr>
          <p:cNvPr id="3" name="Zástupný symbol pro obsah 2"/>
          <p:cNvSpPr>
            <a:spLocks noGrp="1"/>
          </p:cNvSpPr>
          <p:nvPr>
            <p:ph idx="1"/>
          </p:nvPr>
        </p:nvSpPr>
        <p:spPr/>
        <p:txBody>
          <a:bodyPr>
            <a:normAutofit/>
          </a:bodyPr>
          <a:lstStyle/>
          <a:p>
            <a:r>
              <a:rPr lang="cs-CZ" dirty="0" smtClean="0"/>
              <a:t>Ředitel školy </a:t>
            </a:r>
            <a:r>
              <a:rPr lang="cs-CZ" dirty="0" smtClean="0">
                <a:solidFill>
                  <a:srgbClr val="FF0000"/>
                </a:solidFill>
              </a:rPr>
              <a:t>prokazatelně seznámí</a:t>
            </a:r>
            <a:r>
              <a:rPr lang="cs-CZ" dirty="0" smtClean="0"/>
              <a:t> žáka s přiznaným uzpůsobením podmínek pro konání maturitní zkoušky a zákonného zástupce nezletilého žáka s úpravami podmínek a způsobu konání zkoušek podle přílohy č. 3 k vyhlášce č. 177/2009 Sb. v jarním zkušebním období </a:t>
            </a:r>
            <a:r>
              <a:rPr lang="cs-CZ" dirty="0" smtClean="0">
                <a:solidFill>
                  <a:srgbClr val="FF0000"/>
                </a:solidFill>
              </a:rPr>
              <a:t>nejpozději 14 dnů před konáním zkoušky</a:t>
            </a:r>
            <a:r>
              <a:rPr lang="cs-CZ" dirty="0" smtClean="0"/>
              <a:t>.</a:t>
            </a:r>
          </a:p>
          <a:p>
            <a:endParaRPr lang="cs-CZ" dirty="0"/>
          </a:p>
        </p:txBody>
      </p:sp>
    </p:spTree>
    <p:extLst>
      <p:ext uri="{BB962C8B-B14F-4D97-AF65-F5344CB8AC3E}">
        <p14:creationId xmlns:p14="http://schemas.microsoft.com/office/powerpoint/2010/main" val="2751575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Seznámení žáka s termínem a místem konání zkoušek maturitních zkoušek </a:t>
            </a:r>
            <a:endParaRPr lang="cs-CZ" dirty="0"/>
          </a:p>
        </p:txBody>
      </p:sp>
      <p:sp>
        <p:nvSpPr>
          <p:cNvPr id="3" name="Zástupný symbol pro obsah 2"/>
          <p:cNvSpPr>
            <a:spLocks noGrp="1"/>
          </p:cNvSpPr>
          <p:nvPr>
            <p:ph idx="1"/>
          </p:nvPr>
        </p:nvSpPr>
        <p:spPr/>
        <p:txBody>
          <a:bodyPr>
            <a:normAutofit/>
          </a:bodyPr>
          <a:lstStyle/>
          <a:p>
            <a:r>
              <a:rPr lang="cs-CZ" dirty="0" smtClean="0"/>
              <a:t>Ředitel seznámí prokazatelným způsobem žáka s termínem a místem konání zkoušek maturitní zkoušky, a to nejpozději do 5 dnů přede dnem konání konkrétní zkoušky. Současně ho seznámí s organizačními pokyny pro žáky z rizikové skupiny, jak je uvedeno v metodice k Ochraně zdraví při konání maturitních zkoušek.</a:t>
            </a:r>
            <a:endParaRPr lang="cs-CZ" dirty="0"/>
          </a:p>
        </p:txBody>
      </p:sp>
    </p:spTree>
    <p:extLst>
      <p:ext uri="{BB962C8B-B14F-4D97-AF65-F5344CB8AC3E}">
        <p14:creationId xmlns:p14="http://schemas.microsoft.com/office/powerpoint/2010/main" val="7298762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Sdělení termínů zahájení ústních zkoušek z českého jazyka a literatury a cizího jazyka Centru </a:t>
            </a:r>
            <a:endParaRPr lang="cs-CZ" sz="3200" dirty="0"/>
          </a:p>
        </p:txBody>
      </p:sp>
      <p:sp>
        <p:nvSpPr>
          <p:cNvPr id="3" name="Zástupný symbol pro obsah 2"/>
          <p:cNvSpPr>
            <a:spLocks noGrp="1"/>
          </p:cNvSpPr>
          <p:nvPr>
            <p:ph idx="1"/>
          </p:nvPr>
        </p:nvSpPr>
        <p:spPr/>
        <p:txBody>
          <a:bodyPr>
            <a:normAutofit/>
          </a:bodyPr>
          <a:lstStyle/>
          <a:p>
            <a:r>
              <a:rPr lang="cs-CZ" dirty="0" smtClean="0"/>
              <a:t>Termíny zahájení ústních zkoušek z českého jazyka a literatury a z cizího jazyka v příslušných třídách sdělí ředitel školy Centru prostřednictvím jeho informačního systému 14 kalendářních dnů před konáním prvního didaktického testu. Tedy </a:t>
            </a:r>
            <a:r>
              <a:rPr lang="cs-CZ" dirty="0" smtClean="0">
                <a:solidFill>
                  <a:srgbClr val="FF0000"/>
                </a:solidFill>
              </a:rPr>
              <a:t>nejpozději dne 18. května 2020.</a:t>
            </a:r>
          </a:p>
          <a:p>
            <a:endParaRPr lang="cs-CZ" dirty="0" smtClean="0"/>
          </a:p>
          <a:p>
            <a:endParaRPr lang="cs-CZ" dirty="0">
              <a:solidFill>
                <a:srgbClr val="FF0000"/>
              </a:solidFill>
            </a:endParaRPr>
          </a:p>
        </p:txBody>
      </p:sp>
    </p:spTree>
    <p:extLst>
      <p:ext uri="{BB962C8B-B14F-4D97-AF65-F5344CB8AC3E}">
        <p14:creationId xmlns:p14="http://schemas.microsoft.com/office/powerpoint/2010/main" val="28285487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termíny</a:t>
            </a:r>
            <a:endParaRPr lang="cs-CZ" sz="3200" dirty="0"/>
          </a:p>
        </p:txBody>
      </p:sp>
      <p:sp>
        <p:nvSpPr>
          <p:cNvPr id="3" name="Zástupný symbol pro obsah 2"/>
          <p:cNvSpPr>
            <a:spLocks noGrp="1"/>
          </p:cNvSpPr>
          <p:nvPr>
            <p:ph idx="1"/>
          </p:nvPr>
        </p:nvSpPr>
        <p:spPr/>
        <p:txBody>
          <a:bodyPr>
            <a:normAutofit/>
          </a:bodyPr>
          <a:lstStyle/>
          <a:p>
            <a:r>
              <a:rPr lang="cs-CZ" dirty="0" smtClean="0"/>
              <a:t>Termíny</a:t>
            </a:r>
          </a:p>
          <a:p>
            <a:endParaRPr lang="cs-CZ" dirty="0">
              <a:solidFill>
                <a:srgbClr val="FF0000"/>
              </a:solidFill>
            </a:endParaRPr>
          </a:p>
        </p:txBody>
      </p:sp>
    </p:spTree>
    <p:extLst>
      <p:ext uri="{BB962C8B-B14F-4D97-AF65-F5344CB8AC3E}">
        <p14:creationId xmlns:p14="http://schemas.microsoft.com/office/powerpoint/2010/main" val="698631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termíny</a:t>
            </a:r>
            <a:endParaRPr lang="cs-CZ" sz="3200" dirty="0"/>
          </a:p>
        </p:txBody>
      </p:sp>
      <p:sp>
        <p:nvSpPr>
          <p:cNvPr id="3" name="Zástupný symbol pro obsah 2"/>
          <p:cNvSpPr>
            <a:spLocks noGrp="1"/>
          </p:cNvSpPr>
          <p:nvPr>
            <p:ph idx="1"/>
          </p:nvPr>
        </p:nvSpPr>
        <p:spPr/>
        <p:txBody>
          <a:bodyPr>
            <a:normAutofit/>
          </a:bodyPr>
          <a:lstStyle/>
          <a:p>
            <a:pPr marL="0" indent="0">
              <a:buNone/>
            </a:pPr>
            <a:r>
              <a:rPr lang="cs-CZ" dirty="0" smtClean="0"/>
              <a:t>Společná část maturitní zkoušky – konání didaktických testů </a:t>
            </a:r>
          </a:p>
          <a:p>
            <a:r>
              <a:rPr lang="cs-CZ" dirty="0" smtClean="0"/>
              <a:t>pondělí </a:t>
            </a:r>
            <a:r>
              <a:rPr lang="cs-CZ" dirty="0" smtClean="0">
                <a:solidFill>
                  <a:srgbClr val="FF0000"/>
                </a:solidFill>
              </a:rPr>
              <a:t>1. června 2020</a:t>
            </a:r>
          </a:p>
          <a:p>
            <a:pPr lvl="1"/>
            <a:r>
              <a:rPr lang="cs-CZ" dirty="0" smtClean="0"/>
              <a:t>8:00 - didaktický test – matematika, </a:t>
            </a:r>
          </a:p>
          <a:p>
            <a:pPr lvl="1"/>
            <a:r>
              <a:rPr lang="cs-CZ" dirty="0" smtClean="0"/>
              <a:t>13:00 - didaktický test – anglický jazyk.</a:t>
            </a:r>
          </a:p>
          <a:p>
            <a:r>
              <a:rPr lang="cs-CZ" dirty="0" smtClean="0"/>
              <a:t>úterý </a:t>
            </a:r>
            <a:r>
              <a:rPr lang="cs-CZ" dirty="0" smtClean="0">
                <a:solidFill>
                  <a:srgbClr val="FF0000"/>
                </a:solidFill>
              </a:rPr>
              <a:t>2. června 2020</a:t>
            </a:r>
          </a:p>
          <a:p>
            <a:pPr lvl="1"/>
            <a:r>
              <a:rPr lang="cs-CZ" dirty="0" smtClean="0"/>
              <a:t>8:00 - didaktický test – český jazyk a literatura </a:t>
            </a:r>
          </a:p>
          <a:p>
            <a:r>
              <a:rPr lang="cs-CZ" dirty="0" smtClean="0"/>
              <a:t>středa </a:t>
            </a:r>
            <a:r>
              <a:rPr lang="cs-CZ" dirty="0" smtClean="0">
                <a:solidFill>
                  <a:srgbClr val="FF0000"/>
                </a:solidFill>
              </a:rPr>
              <a:t>3. června 2020</a:t>
            </a:r>
          </a:p>
          <a:p>
            <a:pPr lvl="1"/>
            <a:r>
              <a:rPr lang="cs-CZ" dirty="0" smtClean="0"/>
              <a:t>9:00 - didaktický test – Matematika +</a:t>
            </a:r>
            <a:endParaRPr lang="cs-CZ" dirty="0">
              <a:solidFill>
                <a:srgbClr val="FF0000"/>
              </a:solidFill>
            </a:endParaRPr>
          </a:p>
        </p:txBody>
      </p:sp>
    </p:spTree>
    <p:extLst>
      <p:ext uri="{BB962C8B-B14F-4D97-AF65-F5344CB8AC3E}">
        <p14:creationId xmlns:p14="http://schemas.microsoft.com/office/powerpoint/2010/main" val="12086149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termíny</a:t>
            </a:r>
            <a:endParaRPr lang="cs-CZ" sz="3200" dirty="0"/>
          </a:p>
        </p:txBody>
      </p:sp>
      <p:sp>
        <p:nvSpPr>
          <p:cNvPr id="3" name="Zástupný symbol pro obsah 2"/>
          <p:cNvSpPr>
            <a:spLocks noGrp="1"/>
          </p:cNvSpPr>
          <p:nvPr>
            <p:ph idx="1"/>
          </p:nvPr>
        </p:nvSpPr>
        <p:spPr/>
        <p:txBody>
          <a:bodyPr>
            <a:normAutofit fontScale="92500"/>
          </a:bodyPr>
          <a:lstStyle/>
          <a:p>
            <a:pPr marL="0" indent="0">
              <a:buNone/>
            </a:pPr>
            <a:r>
              <a:rPr lang="cs-CZ" dirty="0" smtClean="0"/>
              <a:t>Společná část maturitní zkoušky – konání didaktických testů </a:t>
            </a:r>
          </a:p>
          <a:p>
            <a:r>
              <a:rPr lang="cs-CZ" dirty="0" smtClean="0"/>
              <a:t>pondělí </a:t>
            </a:r>
            <a:r>
              <a:rPr lang="cs-CZ" dirty="0" smtClean="0">
                <a:solidFill>
                  <a:srgbClr val="FF0000"/>
                </a:solidFill>
              </a:rPr>
              <a:t>1. června 2020</a:t>
            </a:r>
          </a:p>
          <a:p>
            <a:pPr lvl="1"/>
            <a:r>
              <a:rPr lang="cs-CZ" dirty="0" smtClean="0"/>
              <a:t>8:00 - didaktický test – matematika, </a:t>
            </a:r>
          </a:p>
          <a:p>
            <a:pPr lvl="1"/>
            <a:r>
              <a:rPr lang="cs-CZ" dirty="0" smtClean="0"/>
              <a:t>13:00 - didaktický test – anglický jazyk.</a:t>
            </a:r>
          </a:p>
          <a:p>
            <a:r>
              <a:rPr lang="cs-CZ" dirty="0" smtClean="0"/>
              <a:t>úterý </a:t>
            </a:r>
            <a:r>
              <a:rPr lang="cs-CZ" dirty="0" smtClean="0">
                <a:solidFill>
                  <a:srgbClr val="FF0000"/>
                </a:solidFill>
              </a:rPr>
              <a:t>2. června 2020</a:t>
            </a:r>
          </a:p>
          <a:p>
            <a:pPr lvl="1"/>
            <a:r>
              <a:rPr lang="cs-CZ" dirty="0" smtClean="0"/>
              <a:t>8:00 - didaktický test – český jazyk a literatura </a:t>
            </a:r>
          </a:p>
          <a:p>
            <a:r>
              <a:rPr lang="cs-CZ" dirty="0" smtClean="0"/>
              <a:t>středa </a:t>
            </a:r>
            <a:r>
              <a:rPr lang="cs-CZ" dirty="0" smtClean="0">
                <a:solidFill>
                  <a:srgbClr val="FF0000"/>
                </a:solidFill>
              </a:rPr>
              <a:t>3. června 2020</a:t>
            </a:r>
          </a:p>
          <a:p>
            <a:pPr lvl="1"/>
            <a:r>
              <a:rPr lang="cs-CZ" dirty="0" smtClean="0"/>
              <a:t>9:00 - didaktický test – Matematika +</a:t>
            </a:r>
            <a:endParaRPr lang="cs-CZ" dirty="0" smtClean="0">
              <a:solidFill>
                <a:srgbClr val="FF0000"/>
              </a:solidFill>
            </a:endParaRPr>
          </a:p>
          <a:p>
            <a:pPr marL="0" indent="0">
              <a:buNone/>
            </a:pPr>
            <a:r>
              <a:rPr lang="cs-CZ" dirty="0">
                <a:solidFill>
                  <a:srgbClr val="FF0000"/>
                </a:solidFill>
              </a:rPr>
              <a:t>V</a:t>
            </a:r>
            <a:r>
              <a:rPr lang="cs-CZ" dirty="0" smtClean="0">
                <a:solidFill>
                  <a:srgbClr val="FF0000"/>
                </a:solidFill>
              </a:rPr>
              <a:t>e společné části zkouška ze zkušebního předmětu český jazyka a literatura a cizí jazyk neskládá z dílčí zkoušky konané formou písemné práce.</a:t>
            </a:r>
            <a:endParaRPr lang="cs-CZ" dirty="0">
              <a:solidFill>
                <a:srgbClr val="FF0000"/>
              </a:solidFill>
            </a:endParaRPr>
          </a:p>
        </p:txBody>
      </p:sp>
    </p:spTree>
    <p:extLst>
      <p:ext uri="{BB962C8B-B14F-4D97-AF65-F5344CB8AC3E}">
        <p14:creationId xmlns:p14="http://schemas.microsoft.com/office/powerpoint/2010/main" val="163549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místo konání</a:t>
            </a:r>
            <a:endParaRPr lang="cs-CZ" dirty="0"/>
          </a:p>
        </p:txBody>
      </p:sp>
      <p:sp>
        <p:nvSpPr>
          <p:cNvPr id="3" name="Zástupný symbol pro obsah 2"/>
          <p:cNvSpPr>
            <a:spLocks noGrp="1"/>
          </p:cNvSpPr>
          <p:nvPr>
            <p:ph idx="1"/>
          </p:nvPr>
        </p:nvSpPr>
        <p:spPr/>
        <p:txBody>
          <a:bodyPr/>
          <a:lstStyle/>
          <a:p>
            <a:pPr marL="0" indent="0">
              <a:buNone/>
            </a:pPr>
            <a:r>
              <a:rPr lang="cs-CZ" dirty="0" smtClean="0"/>
              <a:t>Uchazeč koná jednotnou přijímací zkoušku vždy na škole uvedené na přihlášce </a:t>
            </a:r>
            <a:r>
              <a:rPr lang="cs-CZ" dirty="0" smtClean="0">
                <a:solidFill>
                  <a:srgbClr val="FF0000"/>
                </a:solidFill>
              </a:rPr>
              <a:t>první v pořadí</a:t>
            </a:r>
            <a:r>
              <a:rPr lang="cs-CZ" dirty="0" smtClean="0"/>
              <a:t>.</a:t>
            </a:r>
          </a:p>
          <a:p>
            <a:pPr marL="0" indent="0">
              <a:buNone/>
            </a:pPr>
            <a:r>
              <a:rPr lang="cs-CZ" dirty="0" smtClean="0"/>
              <a:t>Uchazeč bude konat jednotnou přijímací zkoušku pouze jednou.</a:t>
            </a:r>
            <a:endParaRPr lang="cs-CZ" dirty="0"/>
          </a:p>
        </p:txBody>
      </p:sp>
    </p:spTree>
    <p:extLst>
      <p:ext uri="{BB962C8B-B14F-4D97-AF65-F5344CB8AC3E}">
        <p14:creationId xmlns:p14="http://schemas.microsoft.com/office/powerpoint/2010/main" val="2475242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hodnocení</a:t>
            </a:r>
            <a:endParaRPr lang="cs-CZ" sz="3200" dirty="0"/>
          </a:p>
        </p:txBody>
      </p:sp>
      <p:sp>
        <p:nvSpPr>
          <p:cNvPr id="3" name="Zástupný symbol pro obsah 2"/>
          <p:cNvSpPr>
            <a:spLocks noGrp="1"/>
          </p:cNvSpPr>
          <p:nvPr>
            <p:ph idx="1"/>
          </p:nvPr>
        </p:nvSpPr>
        <p:spPr/>
        <p:txBody>
          <a:bodyPr>
            <a:normAutofit/>
          </a:bodyPr>
          <a:lstStyle/>
          <a:p>
            <a:r>
              <a:rPr lang="cs-CZ" dirty="0" smtClean="0"/>
              <a:t>cizí jazyk – započítává </a:t>
            </a:r>
            <a:r>
              <a:rPr lang="cs-CZ" dirty="0" smtClean="0"/>
              <a:t>se</a:t>
            </a:r>
            <a:r>
              <a:rPr lang="cs-CZ" dirty="0" smtClean="0"/>
              <a:t> hodnocení </a:t>
            </a:r>
            <a:r>
              <a:rPr lang="cs-CZ" dirty="0" smtClean="0">
                <a:solidFill>
                  <a:srgbClr val="FF0000"/>
                </a:solidFill>
              </a:rPr>
              <a:t>didaktické testu dvěma třetinami </a:t>
            </a:r>
            <a:r>
              <a:rPr lang="cs-CZ" dirty="0" smtClean="0"/>
              <a:t>a hodnocení </a:t>
            </a:r>
            <a:r>
              <a:rPr lang="cs-CZ" dirty="0" smtClean="0">
                <a:solidFill>
                  <a:srgbClr val="FF0000"/>
                </a:solidFill>
              </a:rPr>
              <a:t>ústní zkoušky jednou třetinou</a:t>
            </a:r>
            <a:r>
              <a:rPr lang="cs-CZ" dirty="0" smtClean="0"/>
              <a:t>. </a:t>
            </a:r>
          </a:p>
          <a:p>
            <a:r>
              <a:rPr lang="cs-CZ" dirty="0" smtClean="0"/>
              <a:t>český jazyk a literatura - započítává </a:t>
            </a:r>
            <a:r>
              <a:rPr lang="cs-CZ" dirty="0" smtClean="0"/>
              <a:t>se </a:t>
            </a:r>
            <a:r>
              <a:rPr lang="cs-CZ" dirty="0" smtClean="0">
                <a:solidFill>
                  <a:srgbClr val="FF0000"/>
                </a:solidFill>
              </a:rPr>
              <a:t>didaktický test i ústní zkouška jednou polovinou</a:t>
            </a:r>
            <a:r>
              <a:rPr lang="cs-CZ" dirty="0" smtClean="0"/>
              <a:t>.</a:t>
            </a:r>
            <a:endParaRPr lang="cs-CZ" dirty="0"/>
          </a:p>
          <a:p>
            <a:pPr marL="0" indent="0">
              <a:buNone/>
            </a:pPr>
            <a:endParaRPr lang="cs-CZ" dirty="0" smtClean="0"/>
          </a:p>
          <a:p>
            <a:pPr marL="0" indent="0">
              <a:buNone/>
            </a:pPr>
            <a:r>
              <a:rPr lang="cs-CZ" dirty="0" smtClean="0"/>
              <a:t>Zpracování </a:t>
            </a:r>
            <a:r>
              <a:rPr lang="cs-CZ" dirty="0"/>
              <a:t>a centrální vyhodnocení výsledků zkoušek společné části maturitní zkoušky, s výjimkou dílčích zkoušek konaných formou ústní zajišťuje Centrum.</a:t>
            </a:r>
          </a:p>
        </p:txBody>
      </p:sp>
    </p:spTree>
    <p:extLst>
      <p:ext uri="{BB962C8B-B14F-4D97-AF65-F5344CB8AC3E}">
        <p14:creationId xmlns:p14="http://schemas.microsoft.com/office/powerpoint/2010/main" val="717426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zpřístupnění výsledků DT</a:t>
            </a:r>
            <a:endParaRPr lang="cs-CZ" sz="3200" dirty="0"/>
          </a:p>
        </p:txBody>
      </p:sp>
      <p:sp>
        <p:nvSpPr>
          <p:cNvPr id="3" name="Zástupný symbol pro obsah 2"/>
          <p:cNvSpPr>
            <a:spLocks noGrp="1"/>
          </p:cNvSpPr>
          <p:nvPr>
            <p:ph idx="1"/>
          </p:nvPr>
        </p:nvSpPr>
        <p:spPr/>
        <p:txBody>
          <a:bodyPr>
            <a:normAutofit/>
          </a:bodyPr>
          <a:lstStyle/>
          <a:p>
            <a:r>
              <a:rPr lang="cs-CZ" dirty="0" smtClean="0"/>
              <a:t>nejpozději 7 dnů po dni konání didaktických testů, </a:t>
            </a:r>
            <a:br>
              <a:rPr lang="cs-CZ" dirty="0" smtClean="0"/>
            </a:br>
            <a:r>
              <a:rPr lang="cs-CZ" dirty="0" smtClean="0"/>
              <a:t>tj. v období </a:t>
            </a:r>
            <a:r>
              <a:rPr lang="cs-CZ" dirty="0" smtClean="0">
                <a:solidFill>
                  <a:srgbClr val="FF0000"/>
                </a:solidFill>
              </a:rPr>
              <a:t>od 8. do 9. června 2020</a:t>
            </a:r>
            <a:endParaRPr lang="cs-CZ" dirty="0">
              <a:solidFill>
                <a:srgbClr val="FF0000"/>
              </a:solidFill>
            </a:endParaRPr>
          </a:p>
        </p:txBody>
      </p:sp>
    </p:spTree>
    <p:extLst>
      <p:ext uri="{BB962C8B-B14F-4D97-AF65-F5344CB8AC3E}">
        <p14:creationId xmlns:p14="http://schemas.microsoft.com/office/powerpoint/2010/main" val="1736790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ústní zkoušky</a:t>
            </a:r>
            <a:endParaRPr lang="cs-CZ" sz="3200" dirty="0"/>
          </a:p>
        </p:txBody>
      </p:sp>
      <p:sp>
        <p:nvSpPr>
          <p:cNvPr id="3" name="Zástupný symbol pro obsah 2"/>
          <p:cNvSpPr>
            <a:spLocks noGrp="1"/>
          </p:cNvSpPr>
          <p:nvPr>
            <p:ph idx="1"/>
          </p:nvPr>
        </p:nvSpPr>
        <p:spPr/>
        <p:txBody>
          <a:bodyPr>
            <a:normAutofit lnSpcReduction="10000"/>
          </a:bodyPr>
          <a:lstStyle/>
          <a:p>
            <a:r>
              <a:rPr lang="cs-CZ" dirty="0" smtClean="0"/>
              <a:t>v období </a:t>
            </a:r>
            <a:r>
              <a:rPr lang="cs-CZ" dirty="0" smtClean="0">
                <a:solidFill>
                  <a:srgbClr val="FF0000"/>
                </a:solidFill>
              </a:rPr>
              <a:t>od 10. do 16. června 2020. </a:t>
            </a:r>
          </a:p>
          <a:p>
            <a:r>
              <a:rPr lang="cs-CZ" dirty="0" smtClean="0">
                <a:solidFill>
                  <a:srgbClr val="FF0000"/>
                </a:solidFill>
              </a:rPr>
              <a:t>Nejzazší termín: 17. července 2020.</a:t>
            </a:r>
          </a:p>
          <a:p>
            <a:pPr marL="0" indent="0">
              <a:buNone/>
            </a:pPr>
            <a:r>
              <a:rPr lang="cs-CZ" dirty="0" smtClean="0"/>
              <a:t>Profilovou část maturitní zkoušky a ústní zkoušku společné části vyhodnocuje škola.</a:t>
            </a:r>
            <a:endParaRPr lang="cs-CZ" dirty="0"/>
          </a:p>
          <a:p>
            <a:pPr marL="0" indent="0">
              <a:buNone/>
            </a:pPr>
            <a:r>
              <a:rPr lang="cs-CZ" dirty="0" smtClean="0"/>
              <a:t>Hodnocení zkoušek s výjimkou písemné zkoušky oznámí žákovi předseda zkušební maturitní komise veřejně ve dni, ve kterém žák tuto zkoušku nebo její část konal. </a:t>
            </a:r>
          </a:p>
          <a:p>
            <a:pPr marL="0" indent="0">
              <a:buNone/>
            </a:pPr>
            <a:r>
              <a:rPr lang="cs-CZ" sz="2000" dirty="0" smtClean="0"/>
              <a:t>Oproti standardnímu stavu tedy platí, že žák se může dozvědět hodnocení písemné zkoušky bez ohledu na to, kdy se konají ústní zkoušky, tedy i později než v den jejich konání.</a:t>
            </a:r>
          </a:p>
          <a:p>
            <a:pPr marL="0" indent="0">
              <a:buNone/>
            </a:pPr>
            <a:r>
              <a:rPr lang="cs-CZ" sz="2000" dirty="0" smtClean="0"/>
              <a:t>Hodnocení písemné zkoušky a praktické zkoušky oznámí žákovi předseda zkušební maturitní komise bez zbytečného odkladu po jejich vyhodnocení.</a:t>
            </a:r>
            <a:endParaRPr lang="cs-CZ" sz="2000" dirty="0"/>
          </a:p>
        </p:txBody>
      </p:sp>
    </p:spTree>
    <p:extLst>
      <p:ext uri="{BB962C8B-B14F-4D97-AF65-F5344CB8AC3E}">
        <p14:creationId xmlns:p14="http://schemas.microsoft.com/office/powerpoint/2010/main" val="18012033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MZ 2020 –  </a:t>
            </a:r>
            <a:r>
              <a:rPr lang="cs-CZ" sz="3200" dirty="0" smtClean="0"/>
              <a:t>vysvědčení</a:t>
            </a:r>
            <a:endParaRPr lang="cs-CZ" sz="3200" dirty="0"/>
          </a:p>
        </p:txBody>
      </p:sp>
      <p:sp>
        <p:nvSpPr>
          <p:cNvPr id="3" name="Zástupný symbol pro obsah 2"/>
          <p:cNvSpPr>
            <a:spLocks noGrp="1"/>
          </p:cNvSpPr>
          <p:nvPr>
            <p:ph idx="1"/>
          </p:nvPr>
        </p:nvSpPr>
        <p:spPr/>
        <p:txBody>
          <a:bodyPr>
            <a:normAutofit/>
          </a:bodyPr>
          <a:lstStyle/>
          <a:p>
            <a:r>
              <a:rPr lang="cs-CZ" dirty="0" smtClean="0"/>
              <a:t>Centrum uvolní maturitní vysvědčení školám, vždy </a:t>
            </a:r>
            <a:r>
              <a:rPr lang="cs-CZ" dirty="0" smtClean="0">
                <a:solidFill>
                  <a:srgbClr val="FF0000"/>
                </a:solidFill>
              </a:rPr>
              <a:t>nejpozději do 2 pracovních dnů od shromáždění všech výsledků </a:t>
            </a:r>
            <a:r>
              <a:rPr lang="cs-CZ" dirty="0" smtClean="0"/>
              <a:t>za danou třídu. </a:t>
            </a:r>
          </a:p>
          <a:p>
            <a:r>
              <a:rPr lang="cs-CZ" dirty="0" smtClean="0"/>
              <a:t>Žák, který vykonal úspěšně obě části maturitní zkoušky, obdrží maturitní vysvědčení od ředitele školy </a:t>
            </a:r>
            <a:r>
              <a:rPr lang="cs-CZ" dirty="0" smtClean="0">
                <a:solidFill>
                  <a:srgbClr val="FF0000"/>
                </a:solidFill>
              </a:rPr>
              <a:t>bez zbytečného odkladu</a:t>
            </a:r>
            <a:r>
              <a:rPr lang="cs-CZ" dirty="0" smtClean="0"/>
              <a:t>.</a:t>
            </a:r>
            <a:endParaRPr lang="cs-CZ" dirty="0"/>
          </a:p>
        </p:txBody>
      </p:sp>
    </p:spTree>
    <p:extLst>
      <p:ext uri="{BB962C8B-B14F-4D97-AF65-F5344CB8AC3E}">
        <p14:creationId xmlns:p14="http://schemas.microsoft.com/office/powerpoint/2010/main" val="12829572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Příchod ke škole a pohyb před školou </a:t>
            </a:r>
            <a:endParaRPr lang="cs-CZ" sz="3000" dirty="0"/>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smtClean="0"/>
              <a:t>Pohyb žáků před vstupem do školy organizuje škola podle těchto principů:  </a:t>
            </a:r>
          </a:p>
          <a:p>
            <a:r>
              <a:rPr lang="cs-CZ" dirty="0"/>
              <a:t>Ž</a:t>
            </a:r>
            <a:r>
              <a:rPr lang="cs-CZ" dirty="0" smtClean="0"/>
              <a:t>ák se dostaví na zkoušku ve stanovený čas. </a:t>
            </a:r>
          </a:p>
          <a:p>
            <a:r>
              <a:rPr lang="cs-CZ" dirty="0" smtClean="0"/>
              <a:t>Žáci z rizikových skupin se </a:t>
            </a:r>
            <a:r>
              <a:rPr lang="cs-CZ" dirty="0" smtClean="0">
                <a:solidFill>
                  <a:srgbClr val="FF0000"/>
                </a:solidFill>
              </a:rPr>
              <a:t>mohou</a:t>
            </a:r>
            <a:r>
              <a:rPr lang="cs-CZ" dirty="0" smtClean="0"/>
              <a:t> dostavit na zkoušku o 30 minut dříve, než je čas uvedený v pozvánce či oznámení. </a:t>
            </a:r>
          </a:p>
          <a:p>
            <a:r>
              <a:rPr lang="cs-CZ" dirty="0" smtClean="0"/>
              <a:t>Před školou dodržovat odstupy 2 m v souladu s krizovými nebo mimořádnými opatřeními. </a:t>
            </a:r>
          </a:p>
          <a:p>
            <a:r>
              <a:rPr lang="cs-CZ" dirty="0" smtClean="0"/>
              <a:t>Pro všechny osoby nacházející se před školou platí povinnost zakrytí úst a nosu. </a:t>
            </a:r>
          </a:p>
          <a:p>
            <a:r>
              <a:rPr lang="cs-CZ" dirty="0" smtClean="0"/>
              <a:t>Pokud je to nutné, rozvrhnout časy příchodu žáků tak, aby v jeden čas k budově školy dorazilo současně méně lidí. </a:t>
            </a:r>
          </a:p>
          <a:p>
            <a:r>
              <a:rPr lang="cs-CZ" dirty="0" smtClean="0"/>
              <a:t>Pokud není možné organizovat shromáždění do skupin před budovou školy, je nezbytné zajistit průběžný příchod žáků a jejich plynulý přesun do tříd.</a:t>
            </a:r>
            <a:endParaRPr lang="cs-CZ" dirty="0"/>
          </a:p>
        </p:txBody>
      </p:sp>
    </p:spTree>
    <p:extLst>
      <p:ext uri="{BB962C8B-B14F-4D97-AF65-F5344CB8AC3E}">
        <p14:creationId xmlns:p14="http://schemas.microsoft.com/office/powerpoint/2010/main" val="6317591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Vstup do budovy školy nebo školského zařízení </a:t>
            </a:r>
            <a:endParaRPr lang="cs-CZ" sz="3000" dirty="0"/>
          </a:p>
        </p:txBody>
      </p:sp>
      <p:sp>
        <p:nvSpPr>
          <p:cNvPr id="3" name="Zástupný symbol pro obsah 2"/>
          <p:cNvSpPr>
            <a:spLocks noGrp="1"/>
          </p:cNvSpPr>
          <p:nvPr>
            <p:ph idx="1"/>
          </p:nvPr>
        </p:nvSpPr>
        <p:spPr/>
        <p:txBody>
          <a:bodyPr>
            <a:normAutofit/>
          </a:bodyPr>
          <a:lstStyle/>
          <a:p>
            <a:r>
              <a:rPr lang="cs-CZ" dirty="0" smtClean="0"/>
              <a:t>Vstup do budovy školy je umožněn pouze žákům, nikoliv doprovázejícím osobám. </a:t>
            </a:r>
          </a:p>
          <a:p>
            <a:r>
              <a:rPr lang="cs-CZ" dirty="0" smtClean="0"/>
              <a:t>Žáci odevzdají při vstupu do budovy čestné prohlášení (viz příloha).</a:t>
            </a:r>
          </a:p>
          <a:p>
            <a:endParaRPr lang="cs-CZ" dirty="0" smtClean="0"/>
          </a:p>
          <a:p>
            <a:r>
              <a:rPr lang="cs-CZ" dirty="0" smtClean="0"/>
              <a:t>Do budovy školy lze vpustit i další osoby, které se v rámci zásady veřejnosti ústních zkoušek chtějí těchto zkoušek účastnit; tyto osoby jsou však povinny dodržovat všechna stanovená hygienická opatření stanovená školou (včetně podpisu čestného prohlášení). </a:t>
            </a:r>
          </a:p>
        </p:txBody>
      </p:sp>
    </p:spTree>
    <p:extLst>
      <p:ext uri="{BB962C8B-B14F-4D97-AF65-F5344CB8AC3E}">
        <p14:creationId xmlns:p14="http://schemas.microsoft.com/office/powerpoint/2010/main" val="26743354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Vstup do budovy školy nebo školského zařízení </a:t>
            </a:r>
            <a:endParaRPr lang="cs-CZ" sz="3000" dirty="0"/>
          </a:p>
        </p:txBody>
      </p:sp>
      <p:sp>
        <p:nvSpPr>
          <p:cNvPr id="3" name="Zástupný symbol pro obsah 2"/>
          <p:cNvSpPr>
            <a:spLocks noGrp="1"/>
          </p:cNvSpPr>
          <p:nvPr>
            <p:ph idx="1"/>
          </p:nvPr>
        </p:nvSpPr>
        <p:spPr/>
        <p:txBody>
          <a:bodyPr>
            <a:normAutofit/>
          </a:bodyPr>
          <a:lstStyle/>
          <a:p>
            <a:r>
              <a:rPr lang="cs-CZ" dirty="0" smtClean="0"/>
              <a:t>Nikdo s příznaky infekce dýchacích cest, které by mohly odpovídat známým příznakům COVID-19 (zvýšená tělesná teplota, kašel, náhlá ztráta chuti a čichu, jiný příznak akutní infekce dýchacích cest), nesmí do školy vstoupit. </a:t>
            </a:r>
          </a:p>
          <a:p>
            <a:r>
              <a:rPr lang="cs-CZ" dirty="0" smtClean="0"/>
              <a:t>Všichni žáci, zaměstnanci školy i další osoby nosí ve společných prostorách roušky. </a:t>
            </a:r>
          </a:p>
          <a:p>
            <a:r>
              <a:rPr lang="cs-CZ" dirty="0" smtClean="0"/>
              <a:t>Každý žák bude mít s sebou sáček na uložení roušky. </a:t>
            </a:r>
          </a:p>
          <a:p>
            <a:r>
              <a:rPr lang="cs-CZ" dirty="0" smtClean="0"/>
              <a:t>Škola je oprávněna vymezit prostory, ve kterých se žáci mohou pohybovat. </a:t>
            </a:r>
            <a:endParaRPr lang="cs-CZ" dirty="0" smtClean="0"/>
          </a:p>
        </p:txBody>
      </p:sp>
    </p:spTree>
    <p:extLst>
      <p:ext uri="{BB962C8B-B14F-4D97-AF65-F5344CB8AC3E}">
        <p14:creationId xmlns:p14="http://schemas.microsoft.com/office/powerpoint/2010/main" val="21672174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V budově školy </a:t>
            </a:r>
            <a:endParaRPr lang="cs-CZ" sz="3000" dirty="0"/>
          </a:p>
        </p:txBody>
      </p:sp>
      <p:sp>
        <p:nvSpPr>
          <p:cNvPr id="3" name="Zástupný symbol pro obsah 2"/>
          <p:cNvSpPr>
            <a:spLocks noGrp="1"/>
          </p:cNvSpPr>
          <p:nvPr>
            <p:ph idx="1"/>
          </p:nvPr>
        </p:nvSpPr>
        <p:spPr>
          <a:xfrm>
            <a:off x="838200" y="1463040"/>
            <a:ext cx="10515600" cy="4713923"/>
          </a:xfrm>
        </p:spPr>
        <p:txBody>
          <a:bodyPr>
            <a:normAutofit fontScale="77500" lnSpcReduction="20000"/>
          </a:bodyPr>
          <a:lstStyle/>
          <a:p>
            <a:r>
              <a:rPr lang="cs-CZ" dirty="0" smtClean="0"/>
              <a:t>Je nezbytné zajistit průběžný příchod žáků a jejich plynulý přesun do tříd. </a:t>
            </a:r>
          </a:p>
          <a:p>
            <a:r>
              <a:rPr lang="cs-CZ" dirty="0" smtClean="0"/>
              <a:t>Žáci z rizikových skupin budou vpuštěni do tříd jako první. </a:t>
            </a:r>
          </a:p>
          <a:p>
            <a:r>
              <a:rPr lang="cs-CZ" dirty="0" smtClean="0"/>
              <a:t>Přestávku mezi jednotlivými zkouškami či testy se doporučuje trávit na školním pozemku, venku. Před opuštěním třídy si všichni žáci na celou dobu mimo třídu nasadí roušky1. V případě nepříznivého počasí doporučujeme využít velkých prostor (například tělocvičny). V případě, že toto řešení prostorové podmínky školy neumožní, je nutné přizpůsobit přestávku místním podmínkám. </a:t>
            </a:r>
          </a:p>
          <a:p>
            <a:r>
              <a:rPr lang="cs-CZ" dirty="0" smtClean="0"/>
              <a:t>Toalety musí být vybaveny tekoucí pitnou vodou, mýdlem v dávkovači, nádobou na dezinfekci a jejím dávkovačem a jednorázovými papírovými ručníky pro bezpečné osušení rukou. </a:t>
            </a:r>
          </a:p>
          <a:p>
            <a:r>
              <a:rPr lang="cs-CZ" dirty="0" smtClean="0"/>
              <a:t>Škola zajistí ve spolupráci se zřizovatelem dostatečné množství dezinfekce. </a:t>
            </a:r>
          </a:p>
          <a:p>
            <a:r>
              <a:rPr lang="cs-CZ" dirty="0" smtClean="0"/>
              <a:t>Nádoba na dezinfekci s dávkovačem a jednorázové papírové ubrousky pro bezpečné osušení rukou jsou umístěny před vstupem do školní jídelny (nejsou-li umyvadla), do místnosti určené pro izolaci osoby s podezřením na nákazu COVID 19 a před vstupem na další pracoviště určené pro praktické vyučování, do laboratoří apod. </a:t>
            </a:r>
          </a:p>
        </p:txBody>
      </p:sp>
    </p:spTree>
    <p:extLst>
      <p:ext uri="{BB962C8B-B14F-4D97-AF65-F5344CB8AC3E}">
        <p14:creationId xmlns:p14="http://schemas.microsoft.com/office/powerpoint/2010/main" val="29964373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V budově školy </a:t>
            </a:r>
            <a:endParaRPr lang="cs-CZ" sz="3000" dirty="0"/>
          </a:p>
        </p:txBody>
      </p:sp>
      <p:sp>
        <p:nvSpPr>
          <p:cNvPr id="3" name="Zástupný symbol pro obsah 2"/>
          <p:cNvSpPr>
            <a:spLocks noGrp="1"/>
          </p:cNvSpPr>
          <p:nvPr>
            <p:ph idx="1"/>
          </p:nvPr>
        </p:nvSpPr>
        <p:spPr>
          <a:xfrm>
            <a:off x="838200" y="1463040"/>
            <a:ext cx="10515600" cy="4713923"/>
          </a:xfrm>
        </p:spPr>
        <p:txBody>
          <a:bodyPr>
            <a:normAutofit fontScale="92500" lnSpcReduction="20000"/>
          </a:bodyPr>
          <a:lstStyle/>
          <a:p>
            <a:r>
              <a:rPr lang="cs-CZ" dirty="0" smtClean="0"/>
              <a:t>Dezinfekční prostředky na ruce jsou přidělovány do tříd. </a:t>
            </a:r>
          </a:p>
          <a:p>
            <a:r>
              <a:rPr lang="cs-CZ" dirty="0" smtClean="0"/>
              <a:t>Časté větrání je zásadním preventivním faktorem (minimálně jednou za hodinu po dobu 5 min). </a:t>
            </a:r>
          </a:p>
          <a:p>
            <a:r>
              <a:rPr lang="cs-CZ" dirty="0" smtClean="0"/>
              <a:t>Úklidový personál musí být informován a poučen o hygienických zásadách a o potřebě průběžného čištění a dezinfekce povrchů a předmětů. </a:t>
            </a:r>
          </a:p>
          <a:p>
            <a:r>
              <a:rPr lang="cs-CZ" dirty="0" smtClean="0"/>
              <a:t>Důkladné čištění všech místností, ve kterých se žáci, pedagogové a další pracovníci školy nacházejí, musí být prováděno nejméně jednou denně. </a:t>
            </a:r>
          </a:p>
          <a:p>
            <a:r>
              <a:rPr lang="cs-CZ" dirty="0" smtClean="0"/>
              <a:t>Dezinfekce povrchů nebo předmětů, které používá zvláště velký počet lidí, musí být prováděna několikrát denně (např. kliky dveří, spínače světla, klávesnice a počítačové myši, místa k sezení ve společných prostorách). Nutné je vyhnout se alergenním prostředkům. </a:t>
            </a:r>
          </a:p>
          <a:p>
            <a:r>
              <a:rPr lang="cs-CZ" dirty="0" smtClean="0"/>
              <a:t>Odpadkové koše se kontrolují průběžně; vyprázdněny musí být minimálně jednou denně. </a:t>
            </a:r>
            <a:endParaRPr lang="cs-CZ" dirty="0" smtClean="0"/>
          </a:p>
        </p:txBody>
      </p:sp>
    </p:spTree>
    <p:extLst>
      <p:ext uri="{BB962C8B-B14F-4D97-AF65-F5344CB8AC3E}">
        <p14:creationId xmlns:p14="http://schemas.microsoft.com/office/powerpoint/2010/main" val="40168743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Písemné zkoušky a didaktické testy </a:t>
            </a:r>
            <a:endParaRPr lang="cs-CZ" sz="3000" dirty="0"/>
          </a:p>
        </p:txBody>
      </p:sp>
      <p:sp>
        <p:nvSpPr>
          <p:cNvPr id="3" name="Zástupný symbol pro obsah 2"/>
          <p:cNvSpPr>
            <a:spLocks noGrp="1"/>
          </p:cNvSpPr>
          <p:nvPr>
            <p:ph idx="1"/>
          </p:nvPr>
        </p:nvSpPr>
        <p:spPr>
          <a:xfrm>
            <a:off x="765048" y="1690688"/>
            <a:ext cx="10515600" cy="4713923"/>
          </a:xfrm>
        </p:spPr>
        <p:txBody>
          <a:bodyPr>
            <a:normAutofit/>
          </a:bodyPr>
          <a:lstStyle/>
          <a:p>
            <a:r>
              <a:rPr lang="cs-CZ" dirty="0" smtClean="0"/>
              <a:t>Vždy po příchodu do třídy musí každý použít dezinfekci na ruce. Doporučuje se i předchozí umytí rukou (důkladně 20 až 30 sekund vodou a tekutým mýdlem). </a:t>
            </a:r>
          </a:p>
          <a:p>
            <a:r>
              <a:rPr lang="cs-CZ" dirty="0"/>
              <a:t>J</a:t>
            </a:r>
            <a:r>
              <a:rPr lang="cs-CZ" dirty="0" smtClean="0"/>
              <a:t>e nezbytné dodržet zásadu jeden žák v lavici ve třídě a po dobu konání zkoušek bude dodržen totožný zasedací pořádek. </a:t>
            </a:r>
          </a:p>
          <a:p>
            <a:r>
              <a:rPr lang="cs-CZ" dirty="0" smtClean="0"/>
              <a:t>Žáci z rizikových skupin budou v místnosti, kde probíhá zkouška, rozsazeni přednostně na místa nejdále od dveří a pokud možno u oken. </a:t>
            </a:r>
            <a:endParaRPr lang="cs-CZ" dirty="0" smtClean="0"/>
          </a:p>
        </p:txBody>
      </p:sp>
    </p:spTree>
    <p:extLst>
      <p:ext uri="{BB962C8B-B14F-4D97-AF65-F5344CB8AC3E}">
        <p14:creationId xmlns:p14="http://schemas.microsoft.com/office/powerpoint/2010/main" val="2562028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zasílání pozvánek</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smtClean="0"/>
              <a:t>Pozvánku na řádný i náhradní termín zasílá ředitel školy, na které uchazeč koná jednotnou přijímací zkoušku,</a:t>
            </a:r>
          </a:p>
          <a:p>
            <a:pPr marL="0" indent="0">
              <a:buNone/>
            </a:pPr>
            <a:r>
              <a:rPr lang="cs-CZ" dirty="0" smtClean="0"/>
              <a:t>Pozvánku zašle ředitel školy uchazeči nejpozději </a:t>
            </a:r>
            <a:r>
              <a:rPr lang="cs-CZ" dirty="0" smtClean="0">
                <a:solidFill>
                  <a:srgbClr val="FF0000"/>
                </a:solidFill>
              </a:rPr>
              <a:t>10 pracovních dní před termínem jednotné přijímací zkoušky</a:t>
            </a:r>
            <a:r>
              <a:rPr lang="cs-CZ" dirty="0" smtClean="0"/>
              <a:t>, (tj. nejpozději v pondělí </a:t>
            </a:r>
          </a:p>
          <a:p>
            <a:pPr marL="0" indent="0">
              <a:buNone/>
            </a:pPr>
            <a:r>
              <a:rPr lang="cs-CZ" dirty="0" smtClean="0">
                <a:solidFill>
                  <a:srgbClr val="FF0000"/>
                </a:solidFill>
              </a:rPr>
              <a:t>25. května 2020 </a:t>
            </a:r>
            <a:r>
              <a:rPr lang="cs-CZ" dirty="0" smtClean="0"/>
              <a:t>u čtyřletých oborů vzdělávání a v </a:t>
            </a:r>
            <a:r>
              <a:rPr lang="cs-CZ" dirty="0" smtClean="0">
                <a:solidFill>
                  <a:srgbClr val="FF0000"/>
                </a:solidFill>
              </a:rPr>
              <a:t>úterý 26. května 2020 </a:t>
            </a:r>
          </a:p>
          <a:p>
            <a:pPr marL="0" indent="0">
              <a:buNone/>
            </a:pPr>
            <a:r>
              <a:rPr lang="cs-CZ" dirty="0" smtClean="0"/>
              <a:t>v případě oborů vzdělání osmiletých gymnázií pro řádný termín a </a:t>
            </a:r>
            <a:r>
              <a:rPr lang="cs-CZ" dirty="0" smtClean="0">
                <a:solidFill>
                  <a:srgbClr val="FF0000"/>
                </a:solidFill>
              </a:rPr>
              <a:t>9. června 2020</a:t>
            </a:r>
            <a:r>
              <a:rPr lang="cs-CZ" dirty="0" smtClean="0"/>
              <a:t> pro náhradní termín pro všechny obory vzdělání).</a:t>
            </a:r>
            <a:endParaRPr lang="cs-CZ" dirty="0"/>
          </a:p>
        </p:txBody>
      </p:sp>
    </p:spTree>
    <p:extLst>
      <p:ext uri="{BB962C8B-B14F-4D97-AF65-F5344CB8AC3E}">
        <p14:creationId xmlns:p14="http://schemas.microsoft.com/office/powerpoint/2010/main" val="32638615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Písemné zkoušky a didaktické testy </a:t>
            </a:r>
            <a:endParaRPr lang="cs-CZ" sz="3000" dirty="0"/>
          </a:p>
        </p:txBody>
      </p:sp>
      <p:sp>
        <p:nvSpPr>
          <p:cNvPr id="3" name="Zástupný symbol pro obsah 2"/>
          <p:cNvSpPr>
            <a:spLocks noGrp="1"/>
          </p:cNvSpPr>
          <p:nvPr>
            <p:ph idx="1"/>
          </p:nvPr>
        </p:nvSpPr>
        <p:spPr>
          <a:xfrm>
            <a:off x="765048" y="1690688"/>
            <a:ext cx="10515600" cy="4713923"/>
          </a:xfrm>
        </p:spPr>
        <p:txBody>
          <a:bodyPr>
            <a:normAutofit/>
          </a:bodyPr>
          <a:lstStyle/>
          <a:p>
            <a:r>
              <a:rPr lang="cs-CZ" dirty="0" smtClean="0"/>
              <a:t>Po dobu, kdy jsou žáci usazeni v lavicích, nemusí mít nasazenou roušku; po tuto dobu nemusí mít roušku nasazenou ani přítomný pedagog. </a:t>
            </a:r>
          </a:p>
          <a:p>
            <a:r>
              <a:rPr lang="cs-CZ" dirty="0" smtClean="0"/>
              <a:t>Při sejmutí roušky si každý žák ukládá svou roušku do sáčku. </a:t>
            </a:r>
          </a:p>
          <a:p>
            <a:r>
              <a:rPr lang="cs-CZ" dirty="0" smtClean="0"/>
              <a:t>Je nutné zajistit takové rozmístění lavic ve třídě, které umožní dodržet doporučený odstup mezi žáky – 2 m (nejméně 1,5 m) – například viz obrázek. </a:t>
            </a:r>
          </a:p>
          <a:p>
            <a:r>
              <a:rPr lang="cs-CZ" dirty="0" smtClean="0"/>
              <a:t>Každá třída je před a po bloku testů vyvětrána. </a:t>
            </a:r>
            <a:endParaRPr lang="cs-CZ" dirty="0" smtClean="0"/>
          </a:p>
        </p:txBody>
      </p:sp>
    </p:spTree>
    <p:extLst>
      <p:ext uri="{BB962C8B-B14F-4D97-AF65-F5344CB8AC3E}">
        <p14:creationId xmlns:p14="http://schemas.microsoft.com/office/powerpoint/2010/main" val="18670917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Ústní zkoušky </a:t>
            </a:r>
            <a:endParaRPr lang="cs-CZ" sz="3000" dirty="0"/>
          </a:p>
        </p:txBody>
      </p:sp>
      <p:sp>
        <p:nvSpPr>
          <p:cNvPr id="3" name="Zástupný symbol pro obsah 2"/>
          <p:cNvSpPr>
            <a:spLocks noGrp="1"/>
          </p:cNvSpPr>
          <p:nvPr>
            <p:ph idx="1"/>
          </p:nvPr>
        </p:nvSpPr>
        <p:spPr>
          <a:xfrm>
            <a:off x="765048" y="1690688"/>
            <a:ext cx="10515600" cy="4713923"/>
          </a:xfrm>
        </p:spPr>
        <p:txBody>
          <a:bodyPr>
            <a:normAutofit lnSpcReduction="10000"/>
          </a:bodyPr>
          <a:lstStyle/>
          <a:p>
            <a:r>
              <a:rPr lang="cs-CZ" dirty="0" smtClean="0"/>
              <a:t>Vždy po příchodu do třídy musí každý použít dezinfekci na ruce. Doporučuje se i předchozí umytí rukou (důkladně 20 až 30 sekund vodou a tekutým mýdlem). </a:t>
            </a:r>
          </a:p>
          <a:p>
            <a:r>
              <a:rPr lang="cs-CZ" dirty="0" smtClean="0"/>
              <a:t>Maximální počet osob ve třídě je 15. V místnosti, kde probíhá ústní zkouška, jsou přítomni zejména členové zkušební komise, zkoušený žák a připravující se žák. Dále mohou být při ústní zkoušce další osoby splňující stanovené hygienické požadavky, nejvýše však do počtu 15 osob. Prostor pro účast veřejnosti by měl být vymezen ve větším odstupu než 2 m, pokud je to možné. </a:t>
            </a:r>
          </a:p>
          <a:p>
            <a:r>
              <a:rPr lang="cs-CZ" dirty="0" smtClean="0"/>
              <a:t>V průběhu ústní zkoušky konané v rámci přijímací zkoušky, maturitní zkoušky, závěrečné zkoušky či absolutoria nemusí žáci ani členové zkušební komise či přítomní pedagogové nosit roušku. </a:t>
            </a:r>
          </a:p>
        </p:txBody>
      </p:sp>
    </p:spTree>
    <p:extLst>
      <p:ext uri="{BB962C8B-B14F-4D97-AF65-F5344CB8AC3E}">
        <p14:creationId xmlns:p14="http://schemas.microsoft.com/office/powerpoint/2010/main" val="21220434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Ústní zkoušky </a:t>
            </a:r>
            <a:endParaRPr lang="cs-CZ" sz="3000" dirty="0"/>
          </a:p>
        </p:txBody>
      </p:sp>
      <p:sp>
        <p:nvSpPr>
          <p:cNvPr id="3" name="Zástupný symbol pro obsah 2"/>
          <p:cNvSpPr>
            <a:spLocks noGrp="1"/>
          </p:cNvSpPr>
          <p:nvPr>
            <p:ph idx="1"/>
          </p:nvPr>
        </p:nvSpPr>
        <p:spPr>
          <a:xfrm>
            <a:off x="765048" y="1690688"/>
            <a:ext cx="10515600" cy="4713923"/>
          </a:xfrm>
        </p:spPr>
        <p:txBody>
          <a:bodyPr>
            <a:normAutofit fontScale="92500" lnSpcReduction="20000"/>
          </a:bodyPr>
          <a:lstStyle/>
          <a:p>
            <a:r>
              <a:rPr lang="cs-CZ" dirty="0" smtClean="0"/>
              <a:t>Pro ústní zkoušky je vhodné zachovat rozestup 2 m (nejméně 1,5 m). Pokud dochází k bližšímu kontaktu (např. při skupinové práci), musí se roušky nosit i ve třídě.  </a:t>
            </a:r>
          </a:p>
          <a:p>
            <a:r>
              <a:rPr lang="cs-CZ" dirty="0" smtClean="0"/>
              <a:t>Při sejmutí roušky si každý žák ukládá svou roušku do sáčku. </a:t>
            </a:r>
          </a:p>
          <a:p>
            <a:r>
              <a:rPr lang="cs-CZ" dirty="0" smtClean="0"/>
              <a:t>Při volbě otázek je nutné dodržet zvýšený hygienický standard (např. rukavice). </a:t>
            </a:r>
          </a:p>
          <a:p>
            <a:r>
              <a:rPr lang="cs-CZ" dirty="0" smtClean="0"/>
              <a:t>Během zkoušky používá žák vlastní psací potřeby. </a:t>
            </a:r>
          </a:p>
          <a:p>
            <a:r>
              <a:rPr lang="cs-CZ" dirty="0" smtClean="0"/>
              <a:t>V případě nástrojů nebo předmětů, které používá větší počet osob, musí být prováděno čištění a ošetřování častěji než standardně, a to tak, aby nedošlo k jejich poškození.  </a:t>
            </a:r>
          </a:p>
          <a:p>
            <a:r>
              <a:rPr lang="cs-CZ" dirty="0" smtClean="0"/>
              <a:t>Každá třída je každou hodinu vyvětrána (minimálně po dobu 5 min) a povrchy lavic (stolů) a židlí jsou po výměně zkoušeného žáka ošetřeny dezinfekcí. </a:t>
            </a:r>
            <a:endParaRPr lang="cs-CZ" dirty="0" smtClean="0"/>
          </a:p>
        </p:txBody>
      </p:sp>
    </p:spTree>
    <p:extLst>
      <p:ext uri="{BB962C8B-B14F-4D97-AF65-F5344CB8AC3E}">
        <p14:creationId xmlns:p14="http://schemas.microsoft.com/office/powerpoint/2010/main" val="18840226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Osoby s rizikovými faktory </a:t>
            </a:r>
            <a:endParaRPr lang="cs-CZ" sz="3000" dirty="0"/>
          </a:p>
        </p:txBody>
      </p:sp>
      <p:sp>
        <p:nvSpPr>
          <p:cNvPr id="3" name="Zástupný symbol pro obsah 2"/>
          <p:cNvSpPr>
            <a:spLocks noGrp="1"/>
          </p:cNvSpPr>
          <p:nvPr>
            <p:ph idx="1"/>
          </p:nvPr>
        </p:nvSpPr>
        <p:spPr>
          <a:xfrm>
            <a:off x="765048" y="1690688"/>
            <a:ext cx="10515600" cy="4713923"/>
          </a:xfrm>
        </p:spPr>
        <p:txBody>
          <a:bodyPr>
            <a:normAutofit fontScale="85000" lnSpcReduction="20000"/>
          </a:bodyPr>
          <a:lstStyle/>
          <a:p>
            <a:r>
              <a:rPr lang="cs-CZ" dirty="0" smtClean="0"/>
              <a:t>Věk nad 65 let s přidruženými chronickými chorobami. </a:t>
            </a:r>
          </a:p>
          <a:p>
            <a:r>
              <a:rPr lang="cs-CZ" dirty="0" smtClean="0"/>
              <a:t>Chronické onemocnění plic (zahrnuje i středně závažné a závažné astma </a:t>
            </a:r>
            <a:r>
              <a:rPr lang="cs-CZ" dirty="0" err="1" smtClean="0"/>
              <a:t>bronchiale</a:t>
            </a:r>
            <a:r>
              <a:rPr lang="cs-CZ" dirty="0" smtClean="0"/>
              <a:t>) s dlouhodobou systémovou farmakologickou léčbou. </a:t>
            </a:r>
          </a:p>
          <a:p>
            <a:r>
              <a:rPr lang="cs-CZ" dirty="0" smtClean="0"/>
              <a:t>Onemocnění srdce a/nebo velkých cév s dlouhodobou systémovou farmakologickou léčbou např. hypertenze. </a:t>
            </a:r>
          </a:p>
          <a:p>
            <a:r>
              <a:rPr lang="cs-CZ" dirty="0" smtClean="0"/>
              <a:t>Porucha imunitního systému, např. o při imunosupresivní léčbě (steroidy, HIV apod.), o při protinádorové léčbě, o po transplantaci solidních orgánů a/nebo kostní dřeně, </a:t>
            </a:r>
          </a:p>
          <a:p>
            <a:r>
              <a:rPr lang="cs-CZ" dirty="0" smtClean="0"/>
              <a:t>Těžká obezita (BMI nad 40 kg/m2). </a:t>
            </a:r>
          </a:p>
          <a:p>
            <a:r>
              <a:rPr lang="cs-CZ" dirty="0" smtClean="0"/>
              <a:t>Farmakologicky léčený diabetes </a:t>
            </a:r>
            <a:r>
              <a:rPr lang="cs-CZ" dirty="0" err="1" smtClean="0"/>
              <a:t>mellitus</a:t>
            </a:r>
            <a:r>
              <a:rPr lang="cs-CZ" dirty="0" smtClean="0"/>
              <a:t>. </a:t>
            </a:r>
          </a:p>
          <a:p>
            <a:r>
              <a:rPr lang="cs-CZ" dirty="0" smtClean="0"/>
              <a:t>Chronické onemocnění ledvin vyžadující dočasnou nebo trvalou odporu/náhradu funkce ledvin (dialýza). </a:t>
            </a:r>
          </a:p>
          <a:p>
            <a:r>
              <a:rPr lang="cs-CZ" dirty="0" smtClean="0"/>
              <a:t>Onemocnění jater (primární nebo sekundární). </a:t>
            </a:r>
            <a:endParaRPr lang="cs-CZ" dirty="0" smtClean="0"/>
          </a:p>
        </p:txBody>
      </p:sp>
    </p:spTree>
    <p:extLst>
      <p:ext uri="{BB962C8B-B14F-4D97-AF65-F5344CB8AC3E}">
        <p14:creationId xmlns:p14="http://schemas.microsoft.com/office/powerpoint/2010/main" val="40574560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žák patří do rizikové skupiny </a:t>
            </a:r>
            <a:endParaRPr lang="cs-CZ" sz="3000" dirty="0"/>
          </a:p>
        </p:txBody>
      </p:sp>
      <p:sp>
        <p:nvSpPr>
          <p:cNvPr id="3" name="Zástupný symbol pro obsah 2"/>
          <p:cNvSpPr>
            <a:spLocks noGrp="1"/>
          </p:cNvSpPr>
          <p:nvPr>
            <p:ph idx="1"/>
          </p:nvPr>
        </p:nvSpPr>
        <p:spPr>
          <a:xfrm>
            <a:off x="719328" y="1671448"/>
            <a:ext cx="10515600" cy="4713923"/>
          </a:xfrm>
        </p:spPr>
        <p:txBody>
          <a:bodyPr>
            <a:normAutofit fontScale="85000" lnSpcReduction="10000"/>
          </a:bodyPr>
          <a:lstStyle/>
          <a:p>
            <a:pPr marL="0" indent="0">
              <a:buNone/>
            </a:pPr>
            <a:r>
              <a:rPr lang="cs-CZ" dirty="0" smtClean="0"/>
              <a:t>Do rizikové skupiny patří žák, který osobně naplňuje alespoň jeden bod (2–8) uvedený výše nebo pokud některý z bodů naplňuje jakákoliv osoba, která s ním žije ve společné domácnosti.  </a:t>
            </a:r>
          </a:p>
          <a:p>
            <a:pPr marL="0" indent="0">
              <a:buNone/>
            </a:pPr>
            <a:r>
              <a:rPr lang="cs-CZ" dirty="0" smtClean="0"/>
              <a:t>Před prvním vstupem do školy žák předkládá toto podepsané prohlášení: </a:t>
            </a:r>
          </a:p>
          <a:p>
            <a:pPr marL="539750" lvl="1"/>
            <a:r>
              <a:rPr lang="cs-CZ" dirty="0" smtClean="0"/>
              <a:t>písemné seznámení s vymezením rizikových skupin stanovených Ministerstvem zdravotnictví, a </a:t>
            </a:r>
          </a:p>
          <a:p>
            <a:pPr marL="539750" lvl="1"/>
            <a:r>
              <a:rPr lang="cs-CZ" dirty="0" smtClean="0"/>
              <a:t>písemné čestné prohlášení o neexistenci příznaků virového infekčního onemocnění (např. horečka, kašel, dušnost, náhlá ztráta chuti a čichu apod.). </a:t>
            </a:r>
          </a:p>
          <a:p>
            <a:pPr marL="0" indent="0">
              <a:buNone/>
            </a:pPr>
            <a:r>
              <a:rPr lang="cs-CZ" dirty="0" smtClean="0"/>
              <a:t>Žák, která spadá do vymezené rizikové skupiny, má právo přijít na písemnou zkoušku dříve než ostatní uchazeči a bude přednostně vpuštěn do budovy a usazen tak, aby byla v maximální míře zajištěna jeho ochrana zdraví, tedy co nejdále ode dveří a co nejblíže k oknu. Stejně tak by měl žák opustit místnost mezi posledními a maximálně tak omezit interakci s ostatními. </a:t>
            </a:r>
          </a:p>
          <a:p>
            <a:pPr marL="0" indent="0">
              <a:buNone/>
            </a:pPr>
            <a:r>
              <a:rPr lang="cs-CZ" dirty="0" smtClean="0"/>
              <a:t>U ústních zkoušek by měli být žáci, kteří spadají do rizikové skupiny, přednostně vyzkoušeni a co nejdříve po zkoušce by měli opustit budovu školy. </a:t>
            </a:r>
            <a:endParaRPr lang="cs-CZ" dirty="0" smtClean="0"/>
          </a:p>
        </p:txBody>
      </p:sp>
    </p:spTree>
    <p:extLst>
      <p:ext uri="{BB962C8B-B14F-4D97-AF65-F5344CB8AC3E}">
        <p14:creationId xmlns:p14="http://schemas.microsoft.com/office/powerpoint/2010/main" val="7948393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žák má příznaky infekce dýchacích cest</a:t>
            </a:r>
            <a:endParaRPr lang="cs-CZ" sz="3000" dirty="0"/>
          </a:p>
        </p:txBody>
      </p:sp>
      <p:sp>
        <p:nvSpPr>
          <p:cNvPr id="3" name="Zástupný symbol pro obsah 2"/>
          <p:cNvSpPr>
            <a:spLocks noGrp="1"/>
          </p:cNvSpPr>
          <p:nvPr>
            <p:ph idx="1"/>
          </p:nvPr>
        </p:nvSpPr>
        <p:spPr>
          <a:xfrm>
            <a:off x="719328" y="1671448"/>
            <a:ext cx="10515600" cy="4713923"/>
          </a:xfrm>
        </p:spPr>
        <p:txBody>
          <a:bodyPr>
            <a:normAutofit lnSpcReduction="10000"/>
          </a:bodyPr>
          <a:lstStyle/>
          <a:p>
            <a:pPr marL="0" indent="0">
              <a:buNone/>
            </a:pPr>
            <a:r>
              <a:rPr lang="cs-CZ" dirty="0" smtClean="0"/>
              <a:t>Žák má před zkouškou příznaky infekce dýchacích cest: </a:t>
            </a:r>
          </a:p>
          <a:p>
            <a:r>
              <a:rPr lang="cs-CZ" dirty="0" smtClean="0"/>
              <a:t>Pokud žák má konat příslušné zkoušky a má příznaky infekce dýchacích cest, které by mohly odpovídat infekci novým </a:t>
            </a:r>
            <a:r>
              <a:rPr lang="cs-CZ" dirty="0" err="1" smtClean="0"/>
              <a:t>koronavirem</a:t>
            </a:r>
            <a:r>
              <a:rPr lang="cs-CZ" dirty="0" smtClean="0"/>
              <a:t> (zejména zvýšená tělesná teplota, kašel, dušnost, zažívací obtíže, ztráta čichu celková slabost, případně další příznaky), nesmí do školy vstupovat. Žák svoji nepřítomnost řádně omluví nejpozději do 3 pracovních dnů od termínu konání zkoušky řediteli školy (student vyšší odborné školy předsedovi zkušební komise); nedodržení stanovené lhůty může v závažných případech ředitel školy (předseda zkušební komise u absolutoria) prominout. Potom má žák právo konat náhradní zkoušku v termínu stanovené prováděcím právním předpisem. </a:t>
            </a:r>
            <a:endParaRPr lang="cs-CZ" dirty="0" smtClean="0"/>
          </a:p>
        </p:txBody>
      </p:sp>
    </p:spTree>
    <p:extLst>
      <p:ext uri="{BB962C8B-B14F-4D97-AF65-F5344CB8AC3E}">
        <p14:creationId xmlns:p14="http://schemas.microsoft.com/office/powerpoint/2010/main" val="4909039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žák má příznaky infekce dýchacích cest</a:t>
            </a:r>
            <a:endParaRPr lang="cs-CZ" sz="3000" dirty="0"/>
          </a:p>
        </p:txBody>
      </p:sp>
      <p:sp>
        <p:nvSpPr>
          <p:cNvPr id="3" name="Zástupný symbol pro obsah 2"/>
          <p:cNvSpPr>
            <a:spLocks noGrp="1"/>
          </p:cNvSpPr>
          <p:nvPr>
            <p:ph idx="1"/>
          </p:nvPr>
        </p:nvSpPr>
        <p:spPr>
          <a:xfrm>
            <a:off x="719328" y="1671448"/>
            <a:ext cx="10515600" cy="4713923"/>
          </a:xfrm>
        </p:spPr>
        <p:txBody>
          <a:bodyPr>
            <a:normAutofit fontScale="85000" lnSpcReduction="20000"/>
          </a:bodyPr>
          <a:lstStyle/>
          <a:p>
            <a:pPr marL="0" indent="0">
              <a:buNone/>
            </a:pPr>
            <a:r>
              <a:rPr lang="cs-CZ" dirty="0" smtClean="0"/>
              <a:t>Příznaky infekce dýchacích cest se objeví v průběhu zkoušky: </a:t>
            </a:r>
          </a:p>
          <a:p>
            <a:r>
              <a:rPr lang="cs-CZ" dirty="0" smtClean="0"/>
              <a:t>Pokud se příznaky objeví v průběhu vlastní zkoušky, postupuje se obdobně jako v případě jiné zdravotní indispozice na straně žáka. </a:t>
            </a:r>
          </a:p>
          <a:p>
            <a:r>
              <a:rPr lang="cs-CZ" dirty="0" smtClean="0"/>
              <a:t>Situaci na místě řeší ředitel školy v součinnosti se členy zkušební komise. </a:t>
            </a:r>
          </a:p>
          <a:p>
            <a:r>
              <a:rPr lang="cs-CZ" dirty="0" smtClean="0"/>
              <a:t>V případě, že se jedná o nezletilého žáka, je nutné okamžitě kontaktovat zákonného zástupce a dohodnout se na převzetí žáka. Pro tyto případy je účelné mít vyčleněný vhodný prostor (místnost), kde žák pod dozorem vyčká příchodu zákonného zástupce. </a:t>
            </a:r>
          </a:p>
          <a:p>
            <a:r>
              <a:rPr lang="cs-CZ" dirty="0" smtClean="0"/>
              <a:t>O této situaci ředitel školy informuje spádovou hygienickou stanici. </a:t>
            </a:r>
          </a:p>
          <a:p>
            <a:r>
              <a:rPr lang="cs-CZ" dirty="0" smtClean="0"/>
              <a:t>Tato skutečnost se uvede do protokolu. </a:t>
            </a:r>
          </a:p>
          <a:p>
            <a:r>
              <a:rPr lang="cs-CZ" dirty="0" smtClean="0"/>
              <a:t>Žák svoji nepřítomnost řádně omluví nejpozději do 3 pracovních dnů od termínu konání zkoušky řediteli školy (student vyšší odborné školy předsedovi zkušební komise); nedodržení stanovené lhůty může v závažných případech ředitel školy (předseda zkušební komise u absolutoria) prominout. Potom má žák právo konat náhradní zkoušku v termínu stanovené prováděcím právním předpisem. </a:t>
            </a:r>
            <a:endParaRPr lang="cs-CZ" dirty="0" smtClean="0"/>
          </a:p>
        </p:txBody>
      </p:sp>
    </p:spTree>
    <p:extLst>
      <p:ext uri="{BB962C8B-B14F-4D97-AF65-F5344CB8AC3E}">
        <p14:creationId xmlns:p14="http://schemas.microsoft.com/office/powerpoint/2010/main" val="14608151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Ochrana zdraví - </a:t>
            </a:r>
            <a:r>
              <a:rPr lang="cs-CZ" sz="3000" dirty="0" smtClean="0"/>
              <a:t>    zaměstnanec školy patří do rizikové skupiny</a:t>
            </a:r>
            <a:endParaRPr lang="cs-CZ" sz="3000" dirty="0"/>
          </a:p>
        </p:txBody>
      </p:sp>
      <p:sp>
        <p:nvSpPr>
          <p:cNvPr id="3" name="Zástupný symbol pro obsah 2"/>
          <p:cNvSpPr>
            <a:spLocks noGrp="1"/>
          </p:cNvSpPr>
          <p:nvPr>
            <p:ph idx="1"/>
          </p:nvPr>
        </p:nvSpPr>
        <p:spPr>
          <a:xfrm>
            <a:off x="719328" y="1671448"/>
            <a:ext cx="10515600" cy="4713923"/>
          </a:xfrm>
        </p:spPr>
        <p:txBody>
          <a:bodyPr>
            <a:normAutofit fontScale="85000" lnSpcReduction="20000"/>
          </a:bodyPr>
          <a:lstStyle/>
          <a:p>
            <a:r>
              <a:rPr lang="cs-CZ" dirty="0" smtClean="0"/>
              <a:t>osobně naplňuje </a:t>
            </a:r>
            <a:r>
              <a:rPr lang="cs-CZ" dirty="0" smtClean="0">
                <a:solidFill>
                  <a:srgbClr val="FF0000"/>
                </a:solidFill>
              </a:rPr>
              <a:t>alespoň jeden </a:t>
            </a:r>
            <a:r>
              <a:rPr lang="cs-CZ" dirty="0" smtClean="0"/>
              <a:t>bod uvedený výše nebo pokud některý z bodů naplňuje jakákoliv osoba, která s ním žije ve společné domácnosti.  </a:t>
            </a:r>
          </a:p>
          <a:p>
            <a:r>
              <a:rPr lang="cs-CZ" dirty="0" smtClean="0"/>
              <a:t>věnovat zvýšenou pozornost při ochraně svého zdraví. </a:t>
            </a:r>
          </a:p>
          <a:p>
            <a:r>
              <a:rPr lang="cs-CZ" dirty="0" smtClean="0"/>
              <a:t>důsledné dodržování hygienických doporučení pro provoz školy a organizaci pobytu žáků ve škole.  </a:t>
            </a:r>
          </a:p>
          <a:p>
            <a:r>
              <a:rPr lang="cs-CZ" dirty="0" smtClean="0"/>
              <a:t>Zaměstnanci, včetně zaměstnanců náležejících do rizikové skupiny, i nadále plní pracovněprávní povinnosti vyplývající z pracovněprávního vztahu. </a:t>
            </a:r>
          </a:p>
          <a:p>
            <a:r>
              <a:rPr lang="cs-CZ" dirty="0" smtClean="0"/>
              <a:t>umožnit na jejich žádost úpravu způsobu výkonu pracovních povinností, v případě přijímacích zkoušek, závěrečných zkoušek, maturitních zkoušek a absolutorií, je vybavit efektivnějšími ochrannými pomůckami. </a:t>
            </a:r>
          </a:p>
          <a:p>
            <a:r>
              <a:rPr lang="cs-CZ" dirty="0" smtClean="0"/>
              <a:t>Není-li taková úprava pracovních povinností organizačně možná, měl by zaměstnanec doložit, že patří do rizikové skupiny (potvrzením od lékaře), a v návaznosti na to se lze se zaměstnancem dohodnout na poskytnutí neplaceného volna (pracovního volna bez náhrady mzdy nebo platu). </a:t>
            </a:r>
            <a:endParaRPr lang="cs-CZ" dirty="0" smtClean="0"/>
          </a:p>
        </p:txBody>
      </p:sp>
    </p:spTree>
    <p:extLst>
      <p:ext uri="{BB962C8B-B14F-4D97-AF65-F5344CB8AC3E}">
        <p14:creationId xmlns:p14="http://schemas.microsoft.com/office/powerpoint/2010/main" val="42438613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896747"/>
          </a:xfrm>
        </p:spPr>
        <p:txBody>
          <a:bodyPr>
            <a:normAutofit fontScale="90000"/>
          </a:bodyPr>
          <a:lstStyle/>
          <a:p>
            <a:pPr marL="0" indent="0"/>
            <a:r>
              <a:rPr lang="cs-CZ" sz="3300" dirty="0"/>
              <a:t>ČESTNÉ PROHLÁŠENÍ  </a:t>
            </a:r>
            <a:br>
              <a:rPr lang="cs-CZ" sz="3300" dirty="0"/>
            </a:br>
            <a:r>
              <a:rPr lang="cs-CZ" sz="3300" dirty="0"/>
              <a:t>O NEEXISTENCI PŘÍZNAKŮ VIROVÉHO INFEKČNÍHO ONEMOCNĚNÍ </a:t>
            </a:r>
            <a:endParaRPr lang="cs-CZ" dirty="0"/>
          </a:p>
        </p:txBody>
      </p:sp>
      <p:sp>
        <p:nvSpPr>
          <p:cNvPr id="3" name="Zástupný symbol pro obsah 2"/>
          <p:cNvSpPr>
            <a:spLocks noGrp="1"/>
          </p:cNvSpPr>
          <p:nvPr>
            <p:ph idx="1"/>
          </p:nvPr>
        </p:nvSpPr>
        <p:spPr/>
        <p:txBody>
          <a:bodyPr>
            <a:normAutofit fontScale="25000" lnSpcReduction="20000"/>
          </a:bodyPr>
          <a:lstStyle/>
          <a:p>
            <a:pPr marL="0" indent="0">
              <a:buNone/>
            </a:pPr>
            <a:r>
              <a:rPr lang="cs-CZ" sz="4800" dirty="0" smtClean="0"/>
              <a:t>Jméno a příjmení žáka/studenta/osoby z řad veřejnosti účastnící se ústní zkoušky </a:t>
            </a:r>
          </a:p>
          <a:p>
            <a:pPr marL="0" indent="0">
              <a:buNone/>
            </a:pPr>
            <a:endParaRPr lang="cs-CZ" sz="4800" dirty="0" smtClean="0"/>
          </a:p>
          <a:p>
            <a:pPr marL="0" indent="0">
              <a:buNone/>
            </a:pPr>
            <a:r>
              <a:rPr lang="cs-CZ" sz="4800" dirty="0" smtClean="0"/>
              <a:t> …............................................................................................................................................................ </a:t>
            </a:r>
          </a:p>
          <a:p>
            <a:pPr marL="0" indent="0">
              <a:buNone/>
            </a:pPr>
            <a:endParaRPr lang="cs-CZ" sz="4800" dirty="0" smtClean="0"/>
          </a:p>
          <a:p>
            <a:pPr marL="0" indent="0">
              <a:buNone/>
            </a:pPr>
            <a:r>
              <a:rPr lang="cs-CZ" sz="4800" dirty="0" smtClean="0"/>
              <a:t> datum narození: ................................................................................................................................... </a:t>
            </a:r>
          </a:p>
          <a:p>
            <a:pPr marL="0" indent="0">
              <a:buNone/>
            </a:pPr>
            <a:r>
              <a:rPr lang="cs-CZ" sz="4800" dirty="0" smtClean="0"/>
              <a:t>trvale bytem: …..................................................................................................................................... </a:t>
            </a:r>
          </a:p>
          <a:p>
            <a:pPr marL="0" indent="0">
              <a:buNone/>
            </a:pPr>
            <a:endParaRPr lang="cs-CZ" sz="4800" dirty="0" smtClean="0"/>
          </a:p>
          <a:p>
            <a:pPr marL="0" indent="0">
              <a:buNone/>
            </a:pPr>
            <a:r>
              <a:rPr lang="cs-CZ" sz="4800" dirty="0" smtClean="0"/>
              <a:t>Prohlašuji, že se u výše uvedeného žáka/studenta/osoby neprojevují a v posledních dvou týdnech neprojevily příznaky </a:t>
            </a:r>
          </a:p>
          <a:p>
            <a:pPr marL="0" indent="0">
              <a:buNone/>
            </a:pPr>
            <a:r>
              <a:rPr lang="cs-CZ" sz="4800" dirty="0" smtClean="0"/>
              <a:t>virového infekčního onemocnění (např. horečka, kašel, dušnost, náhlá ztráta chuti a čichu apod.). </a:t>
            </a:r>
          </a:p>
          <a:p>
            <a:pPr marL="0" indent="0">
              <a:buNone/>
            </a:pPr>
            <a:r>
              <a:rPr lang="cs-CZ" sz="4800" dirty="0" smtClean="0"/>
              <a:t>Prohlašuji, že jsem byl seznámen s vymezením osob s rizikovými faktory. </a:t>
            </a:r>
          </a:p>
          <a:p>
            <a:pPr marL="0" indent="0">
              <a:buNone/>
            </a:pPr>
            <a:r>
              <a:rPr lang="cs-CZ" sz="4800" dirty="0" smtClean="0"/>
              <a:t> </a:t>
            </a:r>
          </a:p>
          <a:p>
            <a:pPr marL="0" indent="0">
              <a:buNone/>
            </a:pPr>
            <a:r>
              <a:rPr lang="cs-CZ" sz="4800" dirty="0" smtClean="0"/>
              <a:t>V ....................................... </a:t>
            </a:r>
          </a:p>
          <a:p>
            <a:pPr marL="0" indent="0">
              <a:buNone/>
            </a:pPr>
            <a:r>
              <a:rPr lang="cs-CZ" sz="4800" dirty="0" smtClean="0"/>
              <a:t>……………………………………………………………………………… </a:t>
            </a:r>
          </a:p>
          <a:p>
            <a:pPr marL="0" indent="0">
              <a:buNone/>
            </a:pPr>
            <a:r>
              <a:rPr lang="cs-CZ" sz="4800" dirty="0" smtClean="0"/>
              <a:t>                       Podpis zletilého žáka/studenta/osoby </a:t>
            </a:r>
          </a:p>
          <a:p>
            <a:pPr marL="0" indent="0">
              <a:buNone/>
            </a:pPr>
            <a:r>
              <a:rPr lang="cs-CZ" sz="4800" dirty="0" smtClean="0"/>
              <a:t>nebo </a:t>
            </a:r>
          </a:p>
          <a:p>
            <a:pPr marL="0" indent="0">
              <a:buNone/>
            </a:pPr>
            <a:r>
              <a:rPr lang="cs-CZ" sz="4800" dirty="0" smtClean="0"/>
              <a:t>Dne ................................... Podpis zákonného zástupce nezletilého </a:t>
            </a:r>
          </a:p>
          <a:p>
            <a:pPr marL="0" indent="0">
              <a:buNone/>
            </a:pPr>
            <a:endParaRPr lang="cs-CZ" dirty="0" smtClean="0"/>
          </a:p>
          <a:p>
            <a:pPr marL="0" indent="0">
              <a:buNone/>
            </a:pPr>
            <a:r>
              <a:rPr lang="cs-CZ" dirty="0" smtClean="0"/>
              <a:t> </a:t>
            </a:r>
          </a:p>
          <a:p>
            <a:pPr marL="0" indent="0">
              <a:buNone/>
            </a:pPr>
            <a:endParaRPr lang="cs-CZ" dirty="0" smtClean="0"/>
          </a:p>
          <a:p>
            <a:pPr marL="0" indent="0">
              <a:buNone/>
            </a:pPr>
            <a:r>
              <a:rPr lang="cs-CZ" dirty="0" smtClean="0"/>
              <a:t> </a:t>
            </a:r>
          </a:p>
        </p:txBody>
      </p:sp>
    </p:spTree>
    <p:extLst>
      <p:ext uri="{BB962C8B-B14F-4D97-AF65-F5344CB8AC3E}">
        <p14:creationId xmlns:p14="http://schemas.microsoft.com/office/powerpoint/2010/main" val="1591631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zasílání pozvánek, zveřejnění na webu</a:t>
            </a:r>
            <a:endParaRPr lang="cs-CZ" sz="3500" dirty="0"/>
          </a:p>
        </p:txBody>
      </p:sp>
      <p:sp>
        <p:nvSpPr>
          <p:cNvPr id="3" name="Zástupný symbol pro obsah 2"/>
          <p:cNvSpPr>
            <a:spLocks noGrp="1"/>
          </p:cNvSpPr>
          <p:nvPr>
            <p:ph idx="1"/>
          </p:nvPr>
        </p:nvSpPr>
        <p:spPr>
          <a:xfrm>
            <a:off x="838200" y="1591056"/>
            <a:ext cx="10515600" cy="5093208"/>
          </a:xfrm>
        </p:spPr>
        <p:txBody>
          <a:bodyPr>
            <a:normAutofit fontScale="70000" lnSpcReduction="20000"/>
          </a:bodyPr>
          <a:lstStyle/>
          <a:p>
            <a:pPr marL="0" indent="0">
              <a:buNone/>
            </a:pPr>
            <a:r>
              <a:rPr lang="cs-CZ" dirty="0" smtClean="0"/>
              <a:t>Pozvánku zašle ředitel školy také na emailovou adresu, pokud je uvedena na přihlášce, a zveřejní informace o termínech nejpozději ve stejnou dobu na internetových stránkách školy. </a:t>
            </a:r>
          </a:p>
          <a:p>
            <a:pPr marL="0" indent="0">
              <a:buNone/>
            </a:pPr>
            <a:r>
              <a:rPr lang="cs-CZ" dirty="0" smtClean="0"/>
              <a:t>Pozvánka k vykonání přijímací zkoušky obsahuje vždy informace o </a:t>
            </a:r>
          </a:p>
          <a:p>
            <a:pPr marL="514350" indent="-514350">
              <a:buFont typeface="+mj-lt"/>
              <a:buAutoNum type="arabicPeriod"/>
            </a:pPr>
            <a:r>
              <a:rPr lang="cs-CZ" dirty="0" smtClean="0"/>
              <a:t>předpokládaném počtu přijímaných uchazečů, </a:t>
            </a:r>
          </a:p>
          <a:p>
            <a:pPr marL="514350" indent="-514350">
              <a:buFont typeface="+mj-lt"/>
              <a:buAutoNum type="arabicPeriod"/>
            </a:pPr>
            <a:r>
              <a:rPr lang="cs-CZ" dirty="0" smtClean="0"/>
              <a:t>kritériích přijímacího řízení stanovených ředitelem školy, </a:t>
            </a:r>
          </a:p>
          <a:p>
            <a:pPr marL="514350" indent="-514350">
              <a:buFont typeface="+mj-lt"/>
              <a:buAutoNum type="arabicPeriod"/>
            </a:pPr>
            <a:r>
              <a:rPr lang="cs-CZ" dirty="0" smtClean="0"/>
              <a:t>místu a čase konání školní přijímací zkoušky ve dvou termínech, </a:t>
            </a:r>
          </a:p>
          <a:p>
            <a:pPr marL="514350" indent="-514350">
              <a:buFont typeface="+mj-lt"/>
              <a:buAutoNum type="arabicPeriod"/>
            </a:pPr>
            <a:r>
              <a:rPr lang="cs-CZ" dirty="0" smtClean="0"/>
              <a:t>místu a čase konání jednotné přijímací zkoušky u uchazečů, kteří jako první v pořadí uvedli školu, kde se koná jednotná zkouška, nebo u uchazečů, kteří uvedli školu, kde se koná jednotná přijímací zkouška, na druhém místě, ale na prvním místě mají školu (obor) bez jednotné přijímací zkoušky, </a:t>
            </a:r>
          </a:p>
          <a:p>
            <a:pPr marL="514350" indent="-514350">
              <a:buFont typeface="+mj-lt"/>
              <a:buAutoNum type="arabicPeriod"/>
            </a:pPr>
            <a:r>
              <a:rPr lang="cs-CZ" dirty="0" smtClean="0"/>
              <a:t>obsahu přijímací zkoušky, </a:t>
            </a:r>
          </a:p>
          <a:p>
            <a:pPr marL="514350" indent="-514350">
              <a:buFont typeface="+mj-lt"/>
              <a:buAutoNum type="arabicPeriod"/>
            </a:pPr>
            <a:r>
              <a:rPr lang="cs-CZ" dirty="0" smtClean="0"/>
              <a:t>označení oboru vzdělání, do kterého bude přijímací zkouška konána, </a:t>
            </a:r>
          </a:p>
          <a:p>
            <a:pPr marL="514350" indent="-514350">
              <a:buFont typeface="+mj-lt"/>
              <a:buAutoNum type="arabicPeriod"/>
            </a:pPr>
            <a:r>
              <a:rPr lang="cs-CZ" dirty="0" smtClean="0"/>
              <a:t>formě přijímací zkoušky, </a:t>
            </a:r>
          </a:p>
          <a:p>
            <a:pPr marL="514350" indent="-514350">
              <a:buFont typeface="+mj-lt"/>
              <a:buAutoNum type="arabicPeriod"/>
            </a:pPr>
            <a:r>
              <a:rPr lang="cs-CZ" dirty="0" smtClean="0"/>
              <a:t>seznamu povolených pomůcek pro její konání a </a:t>
            </a:r>
          </a:p>
          <a:p>
            <a:pPr marL="514350" indent="-514350">
              <a:buFont typeface="+mj-lt"/>
              <a:buAutoNum type="arabicPeriod"/>
            </a:pPr>
            <a:r>
              <a:rPr lang="cs-CZ" dirty="0" smtClean="0"/>
              <a:t>organizačních pokynech zejména v souvislosti s epidemií </a:t>
            </a:r>
            <a:r>
              <a:rPr lang="cs-CZ" dirty="0" err="1" smtClean="0"/>
              <a:t>koronaviru</a:t>
            </a:r>
            <a:r>
              <a:rPr lang="cs-CZ" dirty="0" smtClean="0"/>
              <a:t> SARS CoV-2 (tedy například organizační pokyny pro uchazeče z rizikové skupiny, jak je uvedeno v metodice k Ochraně zdraví při konání přijímacích zkoušek). </a:t>
            </a:r>
          </a:p>
        </p:txBody>
      </p:sp>
    </p:spTree>
    <p:extLst>
      <p:ext uri="{BB962C8B-B14F-4D97-AF65-F5344CB8AC3E}">
        <p14:creationId xmlns:p14="http://schemas.microsoft.com/office/powerpoint/2010/main" val="1077342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digitalizace</a:t>
            </a:r>
            <a:endParaRPr lang="cs-CZ" sz="3500" dirty="0"/>
          </a:p>
        </p:txBody>
      </p:sp>
      <p:sp>
        <p:nvSpPr>
          <p:cNvPr id="3" name="Zástupný symbol pro obsah 2"/>
          <p:cNvSpPr>
            <a:spLocks noGrp="1"/>
          </p:cNvSpPr>
          <p:nvPr>
            <p:ph idx="1"/>
          </p:nvPr>
        </p:nvSpPr>
        <p:spPr>
          <a:xfrm>
            <a:off x="838200" y="1591056"/>
            <a:ext cx="10515600" cy="5093208"/>
          </a:xfrm>
        </p:spPr>
        <p:txBody>
          <a:bodyPr>
            <a:normAutofit/>
          </a:bodyPr>
          <a:lstStyle/>
          <a:p>
            <a:pPr marL="0" indent="0">
              <a:buNone/>
            </a:pPr>
            <a:r>
              <a:rPr lang="cs-CZ" dirty="0" smtClean="0"/>
              <a:t>škola musí záznamové archy jednotné přijímací zkoušky převést do elektronické podoby a odeslat je Centru pro zjišťování výsledků vzdělávání (dále jen „Centrum“) prostřednictvím informačního systému Centra </a:t>
            </a:r>
            <a:r>
              <a:rPr lang="cs-CZ" dirty="0" smtClean="0">
                <a:solidFill>
                  <a:srgbClr val="FF0000"/>
                </a:solidFill>
              </a:rPr>
              <a:t>v den konání jednotné přijímací zkoušky</a:t>
            </a:r>
            <a:r>
              <a:rPr lang="cs-CZ" dirty="0" smtClean="0"/>
              <a:t>.</a:t>
            </a:r>
          </a:p>
        </p:txBody>
      </p:sp>
    </p:spTree>
    <p:extLst>
      <p:ext uri="{BB962C8B-B14F-4D97-AF65-F5344CB8AC3E}">
        <p14:creationId xmlns:p14="http://schemas.microsoft.com/office/powerpoint/2010/main" val="4027291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trvání testů</a:t>
            </a:r>
            <a:endParaRPr lang="cs-CZ" sz="3500" dirty="0"/>
          </a:p>
        </p:txBody>
      </p:sp>
      <p:sp>
        <p:nvSpPr>
          <p:cNvPr id="3" name="Zástupný symbol pro obsah 2"/>
          <p:cNvSpPr>
            <a:spLocks noGrp="1"/>
          </p:cNvSpPr>
          <p:nvPr>
            <p:ph idx="1"/>
          </p:nvPr>
        </p:nvSpPr>
        <p:spPr>
          <a:xfrm>
            <a:off x="838200" y="1591056"/>
            <a:ext cx="10515600" cy="5093208"/>
          </a:xfrm>
        </p:spPr>
        <p:txBody>
          <a:bodyPr>
            <a:normAutofit/>
          </a:bodyPr>
          <a:lstStyle/>
          <a:p>
            <a:pPr marL="0" indent="0">
              <a:buNone/>
            </a:pPr>
            <a:r>
              <a:rPr lang="cs-CZ" dirty="0" smtClean="0">
                <a:solidFill>
                  <a:srgbClr val="FF0000"/>
                </a:solidFill>
              </a:rPr>
              <a:t>Test z českého jazyka a literatury trvá 70 minut </a:t>
            </a:r>
            <a:r>
              <a:rPr lang="cs-CZ" dirty="0" smtClean="0"/>
              <a:t>(o 10 minut delší, než je běžný čas).</a:t>
            </a:r>
          </a:p>
          <a:p>
            <a:pPr marL="0" indent="0">
              <a:buNone/>
            </a:pPr>
            <a:r>
              <a:rPr lang="cs-CZ" dirty="0" smtClean="0">
                <a:solidFill>
                  <a:srgbClr val="FF0000"/>
                </a:solidFill>
              </a:rPr>
              <a:t>Test z matematiky trvá 85 minut</a:t>
            </a:r>
            <a:r>
              <a:rPr lang="cs-CZ" dirty="0" smtClean="0"/>
              <a:t> (o 15 minut delší, než je běžný čas).</a:t>
            </a:r>
            <a:endParaRPr lang="cs-CZ" dirty="0" smtClean="0"/>
          </a:p>
        </p:txBody>
      </p:sp>
    </p:spTree>
    <p:extLst>
      <p:ext uri="{BB962C8B-B14F-4D97-AF65-F5344CB8AC3E}">
        <p14:creationId xmlns:p14="http://schemas.microsoft.com/office/powerpoint/2010/main" val="2165749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kritéria</a:t>
            </a:r>
            <a:endParaRPr lang="cs-CZ" sz="3500" dirty="0"/>
          </a:p>
        </p:txBody>
      </p:sp>
      <p:sp>
        <p:nvSpPr>
          <p:cNvPr id="3" name="Zástupný symbol pro obsah 2"/>
          <p:cNvSpPr>
            <a:spLocks noGrp="1"/>
          </p:cNvSpPr>
          <p:nvPr>
            <p:ph idx="1"/>
          </p:nvPr>
        </p:nvSpPr>
        <p:spPr>
          <a:xfrm>
            <a:off x="838200" y="1591056"/>
            <a:ext cx="10515600" cy="5093208"/>
          </a:xfrm>
        </p:spPr>
        <p:txBody>
          <a:bodyPr>
            <a:normAutofit/>
          </a:bodyPr>
          <a:lstStyle/>
          <a:p>
            <a:pPr marL="0" indent="0">
              <a:buNone/>
            </a:pPr>
            <a:r>
              <a:rPr lang="cs-CZ" dirty="0" smtClean="0">
                <a:solidFill>
                  <a:srgbClr val="FF0000"/>
                </a:solidFill>
              </a:rPr>
              <a:t>Kritéria přijímacího řízení, která ředitel školy zveřejnil dle školského zákona, zůstávají zachována, ředitel je nesmí měnit. </a:t>
            </a:r>
            <a:endParaRPr lang="cs-CZ" dirty="0" smtClean="0"/>
          </a:p>
        </p:txBody>
      </p:sp>
    </p:spTree>
    <p:extLst>
      <p:ext uri="{BB962C8B-B14F-4D97-AF65-F5344CB8AC3E}">
        <p14:creationId xmlns:p14="http://schemas.microsoft.com/office/powerpoint/2010/main" val="1786527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PZ 2020 – </a:t>
            </a:r>
            <a:r>
              <a:rPr lang="cs-CZ" sz="3500" dirty="0" smtClean="0"/>
              <a:t>zveřejnění výsledků Centrem - školou</a:t>
            </a:r>
            <a:endParaRPr lang="cs-CZ" sz="3500" dirty="0"/>
          </a:p>
        </p:txBody>
      </p:sp>
      <p:sp>
        <p:nvSpPr>
          <p:cNvPr id="3" name="Zástupný symbol pro obsah 2"/>
          <p:cNvSpPr>
            <a:spLocks noGrp="1"/>
          </p:cNvSpPr>
          <p:nvPr>
            <p:ph idx="1"/>
          </p:nvPr>
        </p:nvSpPr>
        <p:spPr>
          <a:xfrm>
            <a:off x="838200" y="1591056"/>
            <a:ext cx="10515600" cy="5093208"/>
          </a:xfrm>
        </p:spPr>
        <p:txBody>
          <a:bodyPr>
            <a:normAutofit lnSpcReduction="10000"/>
          </a:bodyPr>
          <a:lstStyle/>
          <a:p>
            <a:pPr marL="0" indent="0">
              <a:buNone/>
            </a:pPr>
            <a:r>
              <a:rPr lang="cs-CZ" dirty="0" smtClean="0">
                <a:solidFill>
                  <a:srgbClr val="FF0000"/>
                </a:solidFill>
              </a:rPr>
              <a:t>do </a:t>
            </a:r>
            <a:r>
              <a:rPr lang="cs-CZ" dirty="0">
                <a:solidFill>
                  <a:srgbClr val="FF0000"/>
                </a:solidFill>
              </a:rPr>
              <a:t>15. června 2020 </a:t>
            </a:r>
            <a:r>
              <a:rPr lang="cs-CZ" dirty="0"/>
              <a:t>pro čtyřleté obory </a:t>
            </a:r>
            <a:r>
              <a:rPr lang="cs-CZ" dirty="0" smtClean="0"/>
              <a:t>vzdělání</a:t>
            </a:r>
          </a:p>
          <a:p>
            <a:pPr marL="0" indent="0">
              <a:buNone/>
            </a:pPr>
            <a:r>
              <a:rPr lang="cs-CZ" dirty="0" smtClean="0">
                <a:solidFill>
                  <a:srgbClr val="FF0000"/>
                </a:solidFill>
              </a:rPr>
              <a:t>16</a:t>
            </a:r>
            <a:r>
              <a:rPr lang="cs-CZ" dirty="0">
                <a:solidFill>
                  <a:srgbClr val="FF0000"/>
                </a:solidFill>
              </a:rPr>
              <a:t>. června 2020</a:t>
            </a:r>
            <a:r>
              <a:rPr lang="cs-CZ" dirty="0"/>
              <a:t> pro obory vzdělání </a:t>
            </a:r>
            <a:r>
              <a:rPr lang="cs-CZ" dirty="0" smtClean="0"/>
              <a:t>osmiletých </a:t>
            </a:r>
            <a:r>
              <a:rPr lang="cs-CZ" dirty="0"/>
              <a:t>gymnázií </a:t>
            </a:r>
            <a:endParaRPr lang="cs-CZ" dirty="0" smtClean="0"/>
          </a:p>
          <a:p>
            <a:pPr marL="0" indent="0">
              <a:buNone/>
            </a:pPr>
            <a:r>
              <a:rPr lang="cs-CZ" dirty="0" smtClean="0"/>
              <a:t>(</a:t>
            </a:r>
            <a:r>
              <a:rPr lang="cs-CZ" dirty="0"/>
              <a:t>do 7 kalendářních dnů po termínu konání jednotné přijímací zkoušky). </a:t>
            </a:r>
            <a:endParaRPr lang="cs-CZ" dirty="0" smtClean="0"/>
          </a:p>
          <a:p>
            <a:pPr marL="0" indent="0">
              <a:buNone/>
            </a:pPr>
            <a:r>
              <a:rPr lang="cs-CZ" dirty="0" smtClean="0"/>
              <a:t>Nejpozději </a:t>
            </a:r>
          </a:p>
          <a:p>
            <a:pPr lvl="1"/>
            <a:r>
              <a:rPr lang="cs-CZ" dirty="0" smtClean="0">
                <a:solidFill>
                  <a:srgbClr val="FF0000"/>
                </a:solidFill>
              </a:rPr>
              <a:t>do 16</a:t>
            </a:r>
            <a:r>
              <a:rPr lang="cs-CZ" dirty="0">
                <a:solidFill>
                  <a:srgbClr val="FF0000"/>
                </a:solidFill>
              </a:rPr>
              <a:t>. června 2020 </a:t>
            </a:r>
            <a:r>
              <a:rPr lang="cs-CZ" dirty="0"/>
              <a:t>pro čtyřleté obory </a:t>
            </a:r>
            <a:r>
              <a:rPr lang="cs-CZ" dirty="0" smtClean="0"/>
              <a:t>vzdělání</a:t>
            </a:r>
          </a:p>
          <a:p>
            <a:pPr lvl="1"/>
            <a:r>
              <a:rPr lang="cs-CZ" dirty="0" smtClean="0">
                <a:solidFill>
                  <a:srgbClr val="FF0000"/>
                </a:solidFill>
              </a:rPr>
              <a:t>do </a:t>
            </a:r>
            <a:r>
              <a:rPr lang="cs-CZ" dirty="0">
                <a:solidFill>
                  <a:srgbClr val="FF0000"/>
                </a:solidFill>
              </a:rPr>
              <a:t>17. června </a:t>
            </a:r>
            <a:r>
              <a:rPr lang="cs-CZ" dirty="0" smtClean="0">
                <a:solidFill>
                  <a:srgbClr val="FF0000"/>
                </a:solidFill>
              </a:rPr>
              <a:t>2020 </a:t>
            </a:r>
            <a:r>
              <a:rPr lang="cs-CZ" dirty="0" smtClean="0"/>
              <a:t>pro </a:t>
            </a:r>
            <a:r>
              <a:rPr lang="cs-CZ" dirty="0"/>
              <a:t>obory </a:t>
            </a:r>
            <a:r>
              <a:rPr lang="cs-CZ" dirty="0" smtClean="0"/>
              <a:t>vzdělání osmiletých </a:t>
            </a:r>
            <a:r>
              <a:rPr lang="cs-CZ" dirty="0"/>
              <a:t>gymnázií </a:t>
            </a:r>
            <a:endParaRPr lang="cs-CZ" dirty="0" smtClean="0"/>
          </a:p>
          <a:p>
            <a:pPr marL="0" indent="0">
              <a:buNone/>
            </a:pPr>
            <a:r>
              <a:rPr lang="cs-CZ" dirty="0" smtClean="0"/>
              <a:t>(</a:t>
            </a:r>
            <a:r>
              <a:rPr lang="cs-CZ" dirty="0"/>
              <a:t>do 8 kalendářních dnů po termínu konání jednotné přijímací zkoušky) musí ředitel školy </a:t>
            </a:r>
            <a:r>
              <a:rPr lang="cs-CZ" dirty="0" smtClean="0">
                <a:solidFill>
                  <a:srgbClr val="FF0000"/>
                </a:solidFill>
              </a:rPr>
              <a:t>vyhlásit</a:t>
            </a:r>
            <a:r>
              <a:rPr lang="cs-CZ" dirty="0" smtClean="0"/>
              <a:t> </a:t>
            </a:r>
            <a:r>
              <a:rPr lang="cs-CZ" dirty="0"/>
              <a:t>na veřejně přístupném místě ve škole a zároveň způsobem umožňujícím dálkový přístup pořadí </a:t>
            </a:r>
            <a:r>
              <a:rPr lang="cs-CZ" dirty="0" smtClean="0"/>
              <a:t>uchazečů </a:t>
            </a:r>
            <a:r>
              <a:rPr lang="cs-CZ" dirty="0"/>
              <a:t>pod registračním číslem, spolu s výsledky prvního a posledního přijatého uchazeče a spolu s kritérii </a:t>
            </a:r>
            <a:r>
              <a:rPr lang="cs-CZ" dirty="0" smtClean="0"/>
              <a:t>přijímacího </a:t>
            </a:r>
            <a:r>
              <a:rPr lang="cs-CZ" dirty="0"/>
              <a:t>řízení, a to alespoň </a:t>
            </a:r>
            <a:r>
              <a:rPr lang="cs-CZ" dirty="0">
                <a:solidFill>
                  <a:srgbClr val="FF0000"/>
                </a:solidFill>
              </a:rPr>
              <a:t>na dobu 15 dnů. </a:t>
            </a:r>
          </a:p>
        </p:txBody>
      </p:sp>
    </p:spTree>
    <p:extLst>
      <p:ext uri="{BB962C8B-B14F-4D97-AF65-F5344CB8AC3E}">
        <p14:creationId xmlns:p14="http://schemas.microsoft.com/office/powerpoint/2010/main" val="518250956"/>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4332</Words>
  <Application>Microsoft Office PowerPoint</Application>
  <PresentationFormat>Širokoúhlá obrazovka</PresentationFormat>
  <Paragraphs>266</Paragraphs>
  <Slides>48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48</vt:i4>
      </vt:variant>
    </vt:vector>
  </HeadingPairs>
  <TitlesOfParts>
    <vt:vector size="52" baseType="lpstr">
      <vt:lpstr>Arial</vt:lpstr>
      <vt:lpstr>Calibri</vt:lpstr>
      <vt:lpstr>Calibri Light</vt:lpstr>
      <vt:lpstr>Motiv Office</vt:lpstr>
      <vt:lpstr>Prezentace aplikace PowerPoint</vt:lpstr>
      <vt:lpstr>PZ 2020 - termíny</vt:lpstr>
      <vt:lpstr>PZ 2020 – místo konání</vt:lpstr>
      <vt:lpstr>PZ 2020 – zasílání pozvánek</vt:lpstr>
      <vt:lpstr>PZ 2020 – zasílání pozvánek, zveřejnění na webu</vt:lpstr>
      <vt:lpstr>PZ 2020 – digitalizace</vt:lpstr>
      <vt:lpstr>PZ 2020 – trvání testů</vt:lpstr>
      <vt:lpstr>PZ 2020 – kritéria</vt:lpstr>
      <vt:lpstr>PZ 2020 – zveřejnění výsledků Centrem - školou</vt:lpstr>
      <vt:lpstr>PZ 2020 – nepřijatí uchazeči</vt:lpstr>
      <vt:lpstr>PZ 2020 – odevzdání zápisového lístku</vt:lpstr>
      <vt:lpstr>PZ 2020 – Podání žádosti o nové rozhodnutí </vt:lpstr>
      <vt:lpstr>PZ 2020 – Podání žádosti o nové rozhodnutí </vt:lpstr>
      <vt:lpstr>PZ 2020 – Podání žádosti o nové rozhodnutí </vt:lpstr>
      <vt:lpstr>PZ 2020 – Podání žádosti o nové rozhodnutí - vzor</vt:lpstr>
      <vt:lpstr>PZ 2020 – náhradní termín</vt:lpstr>
      <vt:lpstr>PZ 2020 – vzor žádosti o nové rizhodnutí</vt:lpstr>
      <vt:lpstr>MZ 2020</vt:lpstr>
      <vt:lpstr>MZ 2020 – profilová část</vt:lpstr>
      <vt:lpstr>MZ 2020 – komise</vt:lpstr>
      <vt:lpstr>MZ 2020 – komise</vt:lpstr>
      <vt:lpstr>MZ 2020 – komise</vt:lpstr>
      <vt:lpstr>MZ 2020 – seznam literárních děl</vt:lpstr>
      <vt:lpstr>MZ 2020 – Seznámení žáka s přiznaným uzpůsobením podmínek konání maturitní zkoušky </vt:lpstr>
      <vt:lpstr>MZ 2020 – Seznámení žáka s termínem a místem konání zkoušek maturitních zkoušek </vt:lpstr>
      <vt:lpstr>MZ 2020 –  Sdělení termínů zahájení ústních zkoušek z českého jazyka a literatury a cizího jazyka Centru </vt:lpstr>
      <vt:lpstr>MZ 2020 –  termíny</vt:lpstr>
      <vt:lpstr>MZ 2020 –  termíny</vt:lpstr>
      <vt:lpstr>MZ 2020 –  termíny</vt:lpstr>
      <vt:lpstr>MZ 2020 –  hodnocení</vt:lpstr>
      <vt:lpstr>MZ 2020 –  zpřístupnění výsledků DT</vt:lpstr>
      <vt:lpstr>MZ 2020 –  ústní zkoušky</vt:lpstr>
      <vt:lpstr>MZ 2020 –  vysvědčení</vt:lpstr>
      <vt:lpstr>Ochrana zdraví - Příchod ke škole a pohyb před školou </vt:lpstr>
      <vt:lpstr>Ochrana zdraví - Vstup do budovy školy nebo školského zařízení </vt:lpstr>
      <vt:lpstr>Ochrana zdraví - Vstup do budovy školy nebo školského zařízení </vt:lpstr>
      <vt:lpstr>Ochrana zdraví -  V budově školy </vt:lpstr>
      <vt:lpstr>Ochrana zdraví -  V budově školy </vt:lpstr>
      <vt:lpstr>Ochrana zdraví -   Písemné zkoušky a didaktické testy </vt:lpstr>
      <vt:lpstr>Ochrana zdraví -   Písemné zkoušky a didaktické testy </vt:lpstr>
      <vt:lpstr>Ochrana zdraví -   Ústní zkoušky </vt:lpstr>
      <vt:lpstr>Ochrana zdraví -   Ústní zkoušky </vt:lpstr>
      <vt:lpstr>Ochrana zdraví -    Osoby s rizikovými faktory </vt:lpstr>
      <vt:lpstr>Ochrana zdraví -     žák patří do rizikové skupiny </vt:lpstr>
      <vt:lpstr>Ochrana zdraví -     žák má příznaky infekce dýchacích cest</vt:lpstr>
      <vt:lpstr>Ochrana zdraví -     žák má příznaky infekce dýchacích cest</vt:lpstr>
      <vt:lpstr>Ochrana zdraví -     zaměstnanec školy patří do rizikové skupiny</vt:lpstr>
      <vt:lpstr>ČESTNÉ PROHLÁŠENÍ   O NEEXISTENCI PŘÍZNAKŮ VIROVÉHO INFEKČNÍHO ONEMOCNĚNÍ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synek</dc:creator>
  <cp:lastModifiedBy>synek</cp:lastModifiedBy>
  <cp:revision>14</cp:revision>
  <dcterms:created xsi:type="dcterms:W3CDTF">2020-05-19T20:50:20Z</dcterms:created>
  <dcterms:modified xsi:type="dcterms:W3CDTF">2020-05-19T22:57:16Z</dcterms:modified>
</cp:coreProperties>
</file>